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Helvetica Neue"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rwRZhBlmpShDOTd8TkVxiqhbY6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A4CD0D-338B-4CEC-9101-54BFDEE0CF0E}">
  <a:tblStyle styleId="{55A4CD0D-338B-4CEC-9101-54BFDEE0CF0E}"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431" autoAdjust="0"/>
  </p:normalViewPr>
  <p:slideViewPr>
    <p:cSldViewPr snapToGrid="0">
      <p:cViewPr varScale="1">
        <p:scale>
          <a:sx n="114" d="100"/>
          <a:sy n="114" d="100"/>
        </p:scale>
        <p:origin x="1560"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yipfl6lMjNo"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yAidvTKX6x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1KTvNF68LS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rive.google.com/file/d/1L5XlmHQzspjhKacY7zi7FcT-BTb3P-4X/view?usp=shari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forms.monday.com/forms/6bd701149cdcb241cb3117214ca7c27d?r=use1"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 name="Google Shape;3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59197442fc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59197442f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00">
              <a:latin typeface="Calibri"/>
              <a:ea typeface="Calibri"/>
              <a:cs typeface="Calibri"/>
              <a:sym typeface="Calibri"/>
            </a:endParaRPr>
          </a:p>
          <a:p>
            <a:pPr marL="0" lvl="0" indent="0" algn="r" rtl="1">
              <a:spcBef>
                <a:spcPts val="0"/>
              </a:spcBef>
              <a:spcAft>
                <a:spcPts val="0"/>
              </a:spcAft>
              <a:buClr>
                <a:schemeClr val="dk1"/>
              </a:buClr>
              <a:buSzPts val="1100"/>
              <a:buFont typeface="Arial"/>
              <a:buNone/>
            </a:pPr>
            <a:r>
              <a:rPr lang="iw" sz="1200">
                <a:solidFill>
                  <a:schemeClr val="dk1"/>
                </a:solidFill>
                <a:highlight>
                  <a:schemeClr val="lt1"/>
                </a:highlight>
              </a:rPr>
              <a:t>גישת האוקיינוס האדום/ כחול מעודדת לחשוב על פתרונות או מימזים חדשניים שלמעשה יוצרים שוק או ערך חדש (בניגוד לתעשיות קיימות) בכך פעילות המיזם תפעל בשוק ללא תחרות. </a:t>
            </a:r>
            <a:endParaRPr sz="1200">
              <a:solidFill>
                <a:schemeClr val="dk1"/>
              </a:solidFill>
              <a:highlight>
                <a:schemeClr val="lt1"/>
              </a:highlight>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59197442fc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159197442fc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iw" sz="1200" b="1">
                <a:solidFill>
                  <a:schemeClr val="dk1"/>
                </a:solidFill>
              </a:rPr>
              <a:t>לשקף הבא: </a:t>
            </a:r>
            <a:br>
              <a:rPr lang="iw" sz="1200" b="1">
                <a:solidFill>
                  <a:schemeClr val="dk1"/>
                </a:solidFill>
              </a:rPr>
            </a:br>
            <a:r>
              <a:rPr lang="iw" sz="1200" b="1">
                <a:solidFill>
                  <a:schemeClr val="dk1"/>
                </a:solidFill>
              </a:rPr>
              <a:t>אילו</a:t>
            </a:r>
            <a:r>
              <a:rPr lang="iw" sz="1200" b="1">
                <a:solidFill>
                  <a:schemeClr val="dk1"/>
                </a:solidFill>
                <a:latin typeface="Helvetica Neue"/>
                <a:ea typeface="Helvetica Neue"/>
                <a:cs typeface="Helvetica Neue"/>
                <a:sym typeface="Helvetica Neue"/>
              </a:rPr>
              <a:t> </a:t>
            </a:r>
            <a:r>
              <a:rPr lang="iw" sz="1200" b="1">
                <a:solidFill>
                  <a:schemeClr val="dk1"/>
                </a:solidFill>
              </a:rPr>
              <a:t>דוגמאות</a:t>
            </a:r>
            <a:r>
              <a:rPr lang="iw" sz="1200" b="1">
                <a:solidFill>
                  <a:schemeClr val="dk1"/>
                </a:solidFill>
                <a:latin typeface="Helvetica Neue"/>
                <a:ea typeface="Helvetica Neue"/>
                <a:cs typeface="Helvetica Neue"/>
                <a:sym typeface="Helvetica Neue"/>
              </a:rPr>
              <a:t> </a:t>
            </a:r>
            <a:r>
              <a:rPr lang="iw" sz="1200" b="1">
                <a:solidFill>
                  <a:schemeClr val="dk1"/>
                </a:solidFill>
              </a:rPr>
              <a:t>למיזמים</a:t>
            </a:r>
            <a:r>
              <a:rPr lang="iw" sz="1200" b="1">
                <a:solidFill>
                  <a:schemeClr val="dk1"/>
                </a:solidFill>
                <a:latin typeface="Helvetica Neue"/>
                <a:ea typeface="Helvetica Neue"/>
                <a:cs typeface="Helvetica Neue"/>
                <a:sym typeface="Helvetica Neue"/>
              </a:rPr>
              <a:t> </a:t>
            </a:r>
            <a:r>
              <a:rPr lang="iw" sz="1200" b="1">
                <a:solidFill>
                  <a:schemeClr val="dk1"/>
                </a:solidFill>
              </a:rPr>
              <a:t>גדולים</a:t>
            </a:r>
            <a:r>
              <a:rPr lang="iw" sz="1200" b="1">
                <a:solidFill>
                  <a:schemeClr val="dk1"/>
                </a:solidFill>
                <a:latin typeface="Helvetica Neue"/>
                <a:ea typeface="Helvetica Neue"/>
                <a:cs typeface="Helvetica Neue"/>
                <a:sym typeface="Helvetica Neue"/>
              </a:rPr>
              <a:t> </a:t>
            </a:r>
            <a:r>
              <a:rPr lang="iw" sz="1200" b="1">
                <a:solidFill>
                  <a:schemeClr val="dk1"/>
                </a:solidFill>
              </a:rPr>
              <a:t>הם</a:t>
            </a:r>
            <a:r>
              <a:rPr lang="iw" sz="1200" b="1">
                <a:solidFill>
                  <a:schemeClr val="dk1"/>
                </a:solidFill>
                <a:latin typeface="Helvetica Neue"/>
                <a:ea typeface="Helvetica Neue"/>
                <a:cs typeface="Helvetica Neue"/>
                <a:sym typeface="Helvetica Neue"/>
              </a:rPr>
              <a:t> </a:t>
            </a:r>
            <a:r>
              <a:rPr lang="iw" sz="1200" b="1">
                <a:solidFill>
                  <a:schemeClr val="dk1"/>
                </a:solidFill>
              </a:rPr>
              <a:t>מכירים</a:t>
            </a:r>
            <a:r>
              <a:rPr lang="iw" sz="1200" b="1">
                <a:solidFill>
                  <a:schemeClr val="dk1"/>
                </a:solidFill>
                <a:latin typeface="Helvetica Neue"/>
                <a:ea typeface="Helvetica Neue"/>
                <a:cs typeface="Helvetica Neue"/>
                <a:sym typeface="Helvetica Neue"/>
              </a:rPr>
              <a:t> </a:t>
            </a:r>
            <a:r>
              <a:rPr lang="iw" sz="1200" b="1">
                <a:solidFill>
                  <a:schemeClr val="dk1"/>
                </a:solidFill>
              </a:rPr>
              <a:t>שיצרו</a:t>
            </a:r>
            <a:r>
              <a:rPr lang="iw" sz="1200" b="1">
                <a:solidFill>
                  <a:schemeClr val="dk1"/>
                </a:solidFill>
                <a:latin typeface="Helvetica Neue"/>
                <a:ea typeface="Helvetica Neue"/>
                <a:cs typeface="Helvetica Neue"/>
                <a:sym typeface="Helvetica Neue"/>
              </a:rPr>
              <a:t> </a:t>
            </a:r>
            <a:r>
              <a:rPr lang="iw" sz="1200" b="1">
                <a:solidFill>
                  <a:schemeClr val="dk1"/>
                </a:solidFill>
              </a:rPr>
              <a:t>שוק</a:t>
            </a:r>
            <a:r>
              <a:rPr lang="iw" sz="1200" b="1">
                <a:solidFill>
                  <a:schemeClr val="dk1"/>
                </a:solidFill>
                <a:latin typeface="Helvetica Neue"/>
                <a:ea typeface="Helvetica Neue"/>
                <a:cs typeface="Helvetica Neue"/>
                <a:sym typeface="Helvetica Neue"/>
              </a:rPr>
              <a:t> </a:t>
            </a:r>
            <a:r>
              <a:rPr lang="iw" sz="1200" b="1">
                <a:solidFill>
                  <a:schemeClr val="dk1"/>
                </a:solidFill>
              </a:rPr>
              <a:t>חדש</a:t>
            </a:r>
            <a:r>
              <a:rPr lang="iw" sz="1200" b="1">
                <a:solidFill>
                  <a:schemeClr val="dk1"/>
                </a:solidFill>
                <a:latin typeface="Helvetica Neue"/>
                <a:ea typeface="Helvetica Neue"/>
                <a:cs typeface="Helvetica Neue"/>
                <a:sym typeface="Helvetica Neue"/>
              </a:rPr>
              <a:t> </a:t>
            </a:r>
            <a:r>
              <a:rPr lang="iw" sz="1200" b="1">
                <a:solidFill>
                  <a:schemeClr val="dk1"/>
                </a:solidFill>
              </a:rPr>
              <a:t>לגמרי</a:t>
            </a:r>
            <a:r>
              <a:rPr lang="iw" sz="1200" b="1">
                <a:solidFill>
                  <a:schemeClr val="dk1"/>
                </a:solidFill>
                <a:latin typeface="Helvetica Neue"/>
                <a:ea typeface="Helvetica Neue"/>
                <a:cs typeface="Helvetica Neue"/>
                <a:sym typeface="Helvetica Neue"/>
              </a:rPr>
              <a:t>? </a:t>
            </a:r>
            <a:endParaRPr sz="1200" b="1">
              <a:solidFill>
                <a:schemeClr val="dk1"/>
              </a:solidFill>
              <a:latin typeface="Helvetica Neue"/>
              <a:ea typeface="Helvetica Neue"/>
              <a:cs typeface="Helvetica Neue"/>
              <a:sym typeface="Helvetica Neue"/>
            </a:endParaRPr>
          </a:p>
          <a:p>
            <a:pPr marL="457200" lvl="0" indent="-304800" algn="r" rtl="1">
              <a:spcBef>
                <a:spcPts val="0"/>
              </a:spcBef>
              <a:spcAft>
                <a:spcPts val="0"/>
              </a:spcAft>
              <a:buClr>
                <a:schemeClr val="dk1"/>
              </a:buClr>
              <a:buSzPts val="1200"/>
              <a:buFont typeface="Helvetica Neue"/>
              <a:buChar char="-"/>
            </a:pPr>
            <a:r>
              <a:rPr lang="iw" sz="1200">
                <a:solidFill>
                  <a:schemeClr val="dk1"/>
                </a:solidFill>
              </a:rPr>
              <a:t>דוגמה</a:t>
            </a:r>
            <a:r>
              <a:rPr lang="iw" sz="1200">
                <a:solidFill>
                  <a:schemeClr val="dk1"/>
                </a:solidFill>
                <a:latin typeface="Helvetica Neue"/>
                <a:ea typeface="Helvetica Neue"/>
                <a:cs typeface="Helvetica Neue"/>
                <a:sym typeface="Helvetica Neue"/>
              </a:rPr>
              <a:t> </a:t>
            </a:r>
            <a:r>
              <a:rPr lang="iw" sz="1200">
                <a:solidFill>
                  <a:schemeClr val="dk1"/>
                </a:solidFill>
              </a:rPr>
              <a:t>חברת</a:t>
            </a:r>
            <a:r>
              <a:rPr lang="iw" sz="1200">
                <a:solidFill>
                  <a:schemeClr val="dk1"/>
                </a:solidFill>
                <a:latin typeface="Helvetica Neue"/>
                <a:ea typeface="Helvetica Neue"/>
                <a:cs typeface="Helvetica Neue"/>
                <a:sym typeface="Helvetica Neue"/>
              </a:rPr>
              <a:t> - UBER . </a:t>
            </a:r>
            <a:endParaRPr sz="1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r" rtl="1">
              <a:lnSpc>
                <a:spcPct val="100000"/>
              </a:lnSpc>
              <a:spcBef>
                <a:spcPts val="0"/>
              </a:spcBef>
              <a:spcAft>
                <a:spcPts val="0"/>
              </a:spcAft>
              <a:buClr>
                <a:schemeClr val="dk1"/>
              </a:buClr>
              <a:buSzPts val="1100"/>
              <a:buFont typeface="Arial"/>
              <a:buNone/>
            </a:pPr>
            <a:r>
              <a:rPr lang="iw" sz="1200" u="sng">
                <a:solidFill>
                  <a:srgbClr val="1155CC"/>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https://www.youtube.com/watch?v=yipfl6lMjNo</a:t>
            </a:r>
            <a:endParaRPr sz="1200">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iw" sz="1200">
                <a:solidFill>
                  <a:schemeClr val="dk1"/>
                </a:solidFill>
              </a:rPr>
              <a:t>אובר</a:t>
            </a:r>
            <a:r>
              <a:rPr lang="iw" sz="1200">
                <a:solidFill>
                  <a:schemeClr val="dk1"/>
                </a:solidFill>
                <a:latin typeface="Helvetica Neue"/>
                <a:ea typeface="Helvetica Neue"/>
                <a:cs typeface="Helvetica Neue"/>
                <a:sym typeface="Helvetica Neue"/>
              </a:rPr>
              <a:t> </a:t>
            </a:r>
            <a:r>
              <a:rPr lang="iw" sz="1200">
                <a:solidFill>
                  <a:schemeClr val="dk1"/>
                </a:solidFill>
              </a:rPr>
              <a:t>מאפשרת</a:t>
            </a:r>
            <a:r>
              <a:rPr lang="iw" sz="1200">
                <a:solidFill>
                  <a:schemeClr val="dk1"/>
                </a:solidFill>
                <a:latin typeface="Helvetica Neue"/>
                <a:ea typeface="Helvetica Neue"/>
                <a:cs typeface="Helvetica Neue"/>
                <a:sym typeface="Helvetica Neue"/>
              </a:rPr>
              <a:t> </a:t>
            </a:r>
            <a:r>
              <a:rPr lang="iw" sz="1200">
                <a:solidFill>
                  <a:schemeClr val="dk1"/>
                </a:solidFill>
              </a:rPr>
              <a:t>לכל</a:t>
            </a:r>
            <a:r>
              <a:rPr lang="iw" sz="1200">
                <a:solidFill>
                  <a:schemeClr val="dk1"/>
                </a:solidFill>
                <a:latin typeface="Helvetica Neue"/>
                <a:ea typeface="Helvetica Neue"/>
                <a:cs typeface="Helvetica Neue"/>
                <a:sym typeface="Helvetica Neue"/>
              </a:rPr>
              <a:t> </a:t>
            </a:r>
            <a:r>
              <a:rPr lang="iw" sz="1200">
                <a:solidFill>
                  <a:schemeClr val="dk1"/>
                </a:solidFill>
              </a:rPr>
              <a:t>אחד</a:t>
            </a:r>
            <a:r>
              <a:rPr lang="iw" sz="1200">
                <a:solidFill>
                  <a:schemeClr val="dk1"/>
                </a:solidFill>
                <a:latin typeface="Helvetica Neue"/>
                <a:ea typeface="Helvetica Neue"/>
                <a:cs typeface="Helvetica Neue"/>
                <a:sym typeface="Helvetica Neue"/>
              </a:rPr>
              <a:t> </a:t>
            </a:r>
            <a:r>
              <a:rPr lang="iw" sz="1200">
                <a:solidFill>
                  <a:schemeClr val="dk1"/>
                </a:solidFill>
              </a:rPr>
              <a:t>להפוך</a:t>
            </a:r>
            <a:r>
              <a:rPr lang="iw" sz="1200">
                <a:solidFill>
                  <a:schemeClr val="dk1"/>
                </a:solidFill>
                <a:latin typeface="Helvetica Neue"/>
                <a:ea typeface="Helvetica Neue"/>
                <a:cs typeface="Helvetica Neue"/>
                <a:sym typeface="Helvetica Neue"/>
              </a:rPr>
              <a:t> </a:t>
            </a:r>
            <a:r>
              <a:rPr lang="iw" sz="1200">
                <a:solidFill>
                  <a:schemeClr val="dk1"/>
                </a:solidFill>
              </a:rPr>
              <a:t>להיות</a:t>
            </a:r>
            <a:r>
              <a:rPr lang="iw" sz="1200">
                <a:solidFill>
                  <a:schemeClr val="dk1"/>
                </a:solidFill>
                <a:latin typeface="Helvetica Neue"/>
                <a:ea typeface="Helvetica Neue"/>
                <a:cs typeface="Helvetica Neue"/>
                <a:sym typeface="Helvetica Neue"/>
              </a:rPr>
              <a:t> </a:t>
            </a:r>
            <a:r>
              <a:rPr lang="iw" sz="1200">
                <a:solidFill>
                  <a:schemeClr val="dk1"/>
                </a:solidFill>
              </a:rPr>
              <a:t>נהג</a:t>
            </a:r>
            <a:r>
              <a:rPr lang="iw" sz="1200">
                <a:solidFill>
                  <a:schemeClr val="dk1"/>
                </a:solidFill>
                <a:latin typeface="Helvetica Neue"/>
                <a:ea typeface="Helvetica Neue"/>
                <a:cs typeface="Helvetica Neue"/>
                <a:sym typeface="Helvetica Neue"/>
              </a:rPr>
              <a:t> </a:t>
            </a:r>
            <a:r>
              <a:rPr lang="iw" sz="1200">
                <a:solidFill>
                  <a:schemeClr val="dk1"/>
                </a:solidFill>
              </a:rPr>
              <a:t>מוניות</a:t>
            </a:r>
            <a:r>
              <a:rPr lang="iw" sz="1200">
                <a:solidFill>
                  <a:schemeClr val="dk1"/>
                </a:solidFill>
                <a:latin typeface="Helvetica Neue"/>
                <a:ea typeface="Helvetica Neue"/>
                <a:cs typeface="Helvetica Neue"/>
                <a:sym typeface="Helvetica Neue"/>
              </a:rPr>
              <a:t> </a:t>
            </a:r>
            <a:r>
              <a:rPr lang="iw" sz="1200">
                <a:solidFill>
                  <a:schemeClr val="dk1"/>
                </a:solidFill>
              </a:rPr>
              <a:t>עם</a:t>
            </a:r>
            <a:r>
              <a:rPr lang="iw" sz="1200">
                <a:solidFill>
                  <a:schemeClr val="dk1"/>
                </a:solidFill>
                <a:latin typeface="Helvetica Neue"/>
                <a:ea typeface="Helvetica Neue"/>
                <a:cs typeface="Helvetica Neue"/>
                <a:sym typeface="Helvetica Neue"/>
              </a:rPr>
              <a:t> </a:t>
            </a:r>
            <a:r>
              <a:rPr lang="iw" sz="1200">
                <a:solidFill>
                  <a:schemeClr val="dk1"/>
                </a:solidFill>
              </a:rPr>
              <a:t>הרכב</a:t>
            </a:r>
            <a:r>
              <a:rPr lang="iw" sz="1200">
                <a:solidFill>
                  <a:schemeClr val="dk1"/>
                </a:solidFill>
                <a:latin typeface="Helvetica Neue"/>
                <a:ea typeface="Helvetica Neue"/>
                <a:cs typeface="Helvetica Neue"/>
                <a:sym typeface="Helvetica Neue"/>
              </a:rPr>
              <a:t> </a:t>
            </a:r>
            <a:r>
              <a:rPr lang="iw" sz="1200">
                <a:solidFill>
                  <a:schemeClr val="dk1"/>
                </a:solidFill>
              </a:rPr>
              <a:t>הפרטי</a:t>
            </a:r>
            <a:r>
              <a:rPr lang="iw" sz="1200">
                <a:solidFill>
                  <a:schemeClr val="dk1"/>
                </a:solidFill>
                <a:latin typeface="Helvetica Neue"/>
                <a:ea typeface="Helvetica Neue"/>
                <a:cs typeface="Helvetica Neue"/>
                <a:sym typeface="Helvetica Neue"/>
              </a:rPr>
              <a:t> </a:t>
            </a:r>
            <a:r>
              <a:rPr lang="iw" sz="1200">
                <a:solidFill>
                  <a:schemeClr val="dk1"/>
                </a:solidFill>
              </a:rPr>
              <a:t>שלו</a:t>
            </a:r>
            <a:r>
              <a:rPr lang="iw" sz="1200">
                <a:solidFill>
                  <a:schemeClr val="dk1"/>
                </a:solidFill>
                <a:latin typeface="Helvetica Neue"/>
                <a:ea typeface="Helvetica Neue"/>
                <a:cs typeface="Helvetica Neue"/>
                <a:sym typeface="Helvetica Neue"/>
              </a:rPr>
              <a:t>, </a:t>
            </a:r>
            <a:r>
              <a:rPr lang="iw" sz="1200">
                <a:solidFill>
                  <a:schemeClr val="dk1"/>
                </a:solidFill>
              </a:rPr>
              <a:t>ולבצע</a:t>
            </a:r>
            <a:r>
              <a:rPr lang="iw" sz="1200">
                <a:solidFill>
                  <a:schemeClr val="dk1"/>
                </a:solidFill>
                <a:latin typeface="Helvetica Neue"/>
                <a:ea typeface="Helvetica Neue"/>
                <a:cs typeface="Helvetica Neue"/>
                <a:sym typeface="Helvetica Neue"/>
              </a:rPr>
              <a:t> </a:t>
            </a:r>
            <a:r>
              <a:rPr lang="iw" sz="1200">
                <a:solidFill>
                  <a:schemeClr val="dk1"/>
                </a:solidFill>
              </a:rPr>
              <a:t>נסיעות</a:t>
            </a:r>
            <a:r>
              <a:rPr lang="iw" sz="1200">
                <a:solidFill>
                  <a:schemeClr val="dk1"/>
                </a:solidFill>
                <a:latin typeface="Helvetica Neue"/>
                <a:ea typeface="Helvetica Neue"/>
                <a:cs typeface="Helvetica Neue"/>
                <a:sym typeface="Helvetica Neue"/>
              </a:rPr>
              <a:t> </a:t>
            </a:r>
            <a:r>
              <a:rPr lang="iw" sz="1200">
                <a:solidFill>
                  <a:schemeClr val="dk1"/>
                </a:solidFill>
              </a:rPr>
              <a:t>ובכך</a:t>
            </a:r>
            <a:r>
              <a:rPr lang="iw" sz="1200">
                <a:solidFill>
                  <a:schemeClr val="dk1"/>
                </a:solidFill>
                <a:latin typeface="Helvetica Neue"/>
                <a:ea typeface="Helvetica Neue"/>
                <a:cs typeface="Helvetica Neue"/>
                <a:sym typeface="Helvetica Neue"/>
              </a:rPr>
              <a:t> </a:t>
            </a:r>
            <a:r>
              <a:rPr lang="iw" sz="1200">
                <a:solidFill>
                  <a:schemeClr val="dk1"/>
                </a:solidFill>
              </a:rPr>
              <a:t>להרוויח</a:t>
            </a:r>
            <a:r>
              <a:rPr lang="iw" sz="1200">
                <a:solidFill>
                  <a:schemeClr val="dk1"/>
                </a:solidFill>
                <a:latin typeface="Helvetica Neue"/>
                <a:ea typeface="Helvetica Neue"/>
                <a:cs typeface="Helvetica Neue"/>
                <a:sym typeface="Helvetica Neue"/>
              </a:rPr>
              <a:t> </a:t>
            </a:r>
            <a:r>
              <a:rPr lang="iw" sz="1200">
                <a:solidFill>
                  <a:schemeClr val="dk1"/>
                </a:solidFill>
              </a:rPr>
              <a:t>שכר</a:t>
            </a:r>
            <a:r>
              <a:rPr lang="iw" sz="1200">
                <a:solidFill>
                  <a:schemeClr val="dk1"/>
                </a:solidFill>
                <a:latin typeface="Helvetica Neue"/>
                <a:ea typeface="Helvetica Neue"/>
                <a:cs typeface="Helvetica Neue"/>
                <a:sym typeface="Helvetica Neue"/>
              </a:rPr>
              <a:t> </a:t>
            </a:r>
            <a:r>
              <a:rPr lang="iw" sz="1200">
                <a:solidFill>
                  <a:schemeClr val="dk1"/>
                </a:solidFill>
              </a:rPr>
              <a:t>נוסף</a:t>
            </a:r>
            <a:r>
              <a:rPr lang="iw" sz="1200">
                <a:solidFill>
                  <a:schemeClr val="dk1"/>
                </a:solidFill>
                <a:latin typeface="Helvetica Neue"/>
                <a:ea typeface="Helvetica Neue"/>
                <a:cs typeface="Helvetica Neue"/>
                <a:sym typeface="Helvetica Neue"/>
              </a:rPr>
              <a:t> </a:t>
            </a:r>
            <a:r>
              <a:rPr lang="iw" sz="1200">
                <a:solidFill>
                  <a:schemeClr val="dk1"/>
                </a:solidFill>
              </a:rPr>
              <a:t>או</a:t>
            </a:r>
            <a:r>
              <a:rPr lang="iw" sz="1200">
                <a:solidFill>
                  <a:schemeClr val="dk1"/>
                </a:solidFill>
                <a:latin typeface="Helvetica Neue"/>
                <a:ea typeface="Helvetica Neue"/>
                <a:cs typeface="Helvetica Neue"/>
                <a:sym typeface="Helvetica Neue"/>
              </a:rPr>
              <a:t> </a:t>
            </a:r>
            <a:r>
              <a:rPr lang="iw" sz="1200">
                <a:solidFill>
                  <a:schemeClr val="dk1"/>
                </a:solidFill>
              </a:rPr>
              <a:t>להפוך</a:t>
            </a:r>
            <a:r>
              <a:rPr lang="iw" sz="1200">
                <a:solidFill>
                  <a:schemeClr val="dk1"/>
                </a:solidFill>
                <a:latin typeface="Helvetica Neue"/>
                <a:ea typeface="Helvetica Neue"/>
                <a:cs typeface="Helvetica Neue"/>
                <a:sym typeface="Helvetica Neue"/>
              </a:rPr>
              <a:t> </a:t>
            </a:r>
            <a:r>
              <a:rPr lang="iw" sz="1200">
                <a:solidFill>
                  <a:schemeClr val="dk1"/>
                </a:solidFill>
              </a:rPr>
              <a:t>לנהג</a:t>
            </a:r>
            <a:r>
              <a:rPr lang="iw" sz="1200">
                <a:solidFill>
                  <a:schemeClr val="dk1"/>
                </a:solidFill>
                <a:latin typeface="Helvetica Neue"/>
                <a:ea typeface="Helvetica Neue"/>
                <a:cs typeface="Helvetica Neue"/>
                <a:sym typeface="Helvetica Neue"/>
              </a:rPr>
              <a:t> </a:t>
            </a:r>
            <a:r>
              <a:rPr lang="iw" sz="1200">
                <a:solidFill>
                  <a:schemeClr val="dk1"/>
                </a:solidFill>
              </a:rPr>
              <a:t>במשרה</a:t>
            </a:r>
            <a:r>
              <a:rPr lang="iw" sz="1200">
                <a:solidFill>
                  <a:schemeClr val="dk1"/>
                </a:solidFill>
                <a:latin typeface="Helvetica Neue"/>
                <a:ea typeface="Helvetica Neue"/>
                <a:cs typeface="Helvetica Neue"/>
                <a:sym typeface="Helvetica Neue"/>
              </a:rPr>
              <a:t> </a:t>
            </a:r>
            <a:r>
              <a:rPr lang="iw" sz="1200">
                <a:solidFill>
                  <a:schemeClr val="dk1"/>
                </a:solidFill>
              </a:rPr>
              <a:t>מלאה</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iw" sz="1200">
                <a:solidFill>
                  <a:schemeClr val="dk1"/>
                </a:solidFill>
              </a:rPr>
              <a:t>עד</a:t>
            </a:r>
            <a:r>
              <a:rPr lang="iw" sz="1200">
                <a:solidFill>
                  <a:schemeClr val="dk1"/>
                </a:solidFill>
                <a:latin typeface="Helvetica Neue"/>
                <a:ea typeface="Helvetica Neue"/>
                <a:cs typeface="Helvetica Neue"/>
                <a:sym typeface="Helvetica Neue"/>
              </a:rPr>
              <a:t> </a:t>
            </a:r>
            <a:r>
              <a:rPr lang="iw" sz="1200">
                <a:solidFill>
                  <a:schemeClr val="dk1"/>
                </a:solidFill>
              </a:rPr>
              <a:t>להמצאת</a:t>
            </a:r>
            <a:r>
              <a:rPr lang="iw" sz="1200">
                <a:solidFill>
                  <a:schemeClr val="dk1"/>
                </a:solidFill>
                <a:latin typeface="Helvetica Neue"/>
                <a:ea typeface="Helvetica Neue"/>
                <a:cs typeface="Helvetica Neue"/>
                <a:sym typeface="Helvetica Neue"/>
              </a:rPr>
              <a:t> </a:t>
            </a:r>
            <a:r>
              <a:rPr lang="iw" sz="1200">
                <a:solidFill>
                  <a:schemeClr val="dk1"/>
                </a:solidFill>
              </a:rPr>
              <a:t>אובר</a:t>
            </a:r>
            <a:r>
              <a:rPr lang="iw" sz="1200">
                <a:solidFill>
                  <a:schemeClr val="dk1"/>
                </a:solidFill>
                <a:latin typeface="Helvetica Neue"/>
                <a:ea typeface="Helvetica Neue"/>
                <a:cs typeface="Helvetica Neue"/>
                <a:sym typeface="Helvetica Neue"/>
              </a:rPr>
              <a:t>, </a:t>
            </a:r>
            <a:r>
              <a:rPr lang="iw" sz="1200">
                <a:solidFill>
                  <a:schemeClr val="dk1"/>
                </a:solidFill>
              </a:rPr>
              <a:t>היו</a:t>
            </a:r>
            <a:r>
              <a:rPr lang="iw" sz="1200">
                <a:solidFill>
                  <a:schemeClr val="dk1"/>
                </a:solidFill>
                <a:latin typeface="Helvetica Neue"/>
                <a:ea typeface="Helvetica Neue"/>
                <a:cs typeface="Helvetica Neue"/>
                <a:sym typeface="Helvetica Neue"/>
              </a:rPr>
              <a:t> </a:t>
            </a:r>
            <a:r>
              <a:rPr lang="iw" sz="1200">
                <a:solidFill>
                  <a:schemeClr val="dk1"/>
                </a:solidFill>
              </a:rPr>
              <a:t>חברות</a:t>
            </a:r>
            <a:r>
              <a:rPr lang="iw" sz="1200">
                <a:solidFill>
                  <a:schemeClr val="dk1"/>
                </a:solidFill>
                <a:latin typeface="Helvetica Neue"/>
                <a:ea typeface="Helvetica Neue"/>
                <a:cs typeface="Helvetica Neue"/>
                <a:sym typeface="Helvetica Neue"/>
              </a:rPr>
              <a:t> </a:t>
            </a:r>
            <a:r>
              <a:rPr lang="iw" sz="1200">
                <a:solidFill>
                  <a:schemeClr val="dk1"/>
                </a:solidFill>
              </a:rPr>
              <a:t>מוניות</a:t>
            </a:r>
            <a:r>
              <a:rPr lang="iw" sz="1200">
                <a:solidFill>
                  <a:schemeClr val="dk1"/>
                </a:solidFill>
                <a:latin typeface="Helvetica Neue"/>
                <a:ea typeface="Helvetica Neue"/>
                <a:cs typeface="Helvetica Neue"/>
                <a:sym typeface="Helvetica Neue"/>
              </a:rPr>
              <a:t> </a:t>
            </a:r>
            <a:r>
              <a:rPr lang="iw" sz="1200">
                <a:solidFill>
                  <a:schemeClr val="dk1"/>
                </a:solidFill>
              </a:rPr>
              <a:t>רבות</a:t>
            </a:r>
            <a:r>
              <a:rPr lang="iw" sz="1200">
                <a:solidFill>
                  <a:schemeClr val="dk1"/>
                </a:solidFill>
                <a:latin typeface="Helvetica Neue"/>
                <a:ea typeface="Helvetica Neue"/>
                <a:cs typeface="Helvetica Neue"/>
                <a:sym typeface="Helvetica Neue"/>
              </a:rPr>
              <a:t>. </a:t>
            </a:r>
            <a:r>
              <a:rPr lang="iw" sz="1200">
                <a:solidFill>
                  <a:schemeClr val="dk1"/>
                </a:solidFill>
              </a:rPr>
              <a:t>כל</a:t>
            </a:r>
            <a:r>
              <a:rPr lang="iw" sz="1200">
                <a:solidFill>
                  <a:schemeClr val="dk1"/>
                </a:solidFill>
                <a:latin typeface="Helvetica Neue"/>
                <a:ea typeface="Helvetica Neue"/>
                <a:cs typeface="Helvetica Neue"/>
                <a:sym typeface="Helvetica Neue"/>
              </a:rPr>
              <a:t> </a:t>
            </a:r>
            <a:r>
              <a:rPr lang="iw" sz="1200">
                <a:solidFill>
                  <a:schemeClr val="dk1"/>
                </a:solidFill>
              </a:rPr>
              <a:t>חברות</a:t>
            </a:r>
            <a:r>
              <a:rPr lang="iw" sz="1200">
                <a:solidFill>
                  <a:schemeClr val="dk1"/>
                </a:solidFill>
                <a:latin typeface="Helvetica Neue"/>
                <a:ea typeface="Helvetica Neue"/>
                <a:cs typeface="Helvetica Neue"/>
                <a:sym typeface="Helvetica Neue"/>
              </a:rPr>
              <a:t> </a:t>
            </a:r>
            <a:r>
              <a:rPr lang="iw" sz="1200">
                <a:solidFill>
                  <a:schemeClr val="dk1"/>
                </a:solidFill>
              </a:rPr>
              <a:t>המוניות</a:t>
            </a:r>
            <a:r>
              <a:rPr lang="iw" sz="1200">
                <a:solidFill>
                  <a:schemeClr val="dk1"/>
                </a:solidFill>
                <a:latin typeface="Helvetica Neue"/>
                <a:ea typeface="Helvetica Neue"/>
                <a:cs typeface="Helvetica Neue"/>
                <a:sym typeface="Helvetica Neue"/>
              </a:rPr>
              <a:t> </a:t>
            </a:r>
            <a:r>
              <a:rPr lang="iw" sz="1200">
                <a:solidFill>
                  <a:schemeClr val="dk1"/>
                </a:solidFill>
              </a:rPr>
              <a:t>התחרו</a:t>
            </a:r>
            <a:r>
              <a:rPr lang="iw" sz="1200">
                <a:solidFill>
                  <a:schemeClr val="dk1"/>
                </a:solidFill>
                <a:latin typeface="Helvetica Neue"/>
                <a:ea typeface="Helvetica Neue"/>
                <a:cs typeface="Helvetica Neue"/>
                <a:sym typeface="Helvetica Neue"/>
              </a:rPr>
              <a:t> </a:t>
            </a:r>
            <a:r>
              <a:rPr lang="iw" sz="1200">
                <a:solidFill>
                  <a:schemeClr val="dk1"/>
                </a:solidFill>
              </a:rPr>
              <a:t>על</a:t>
            </a:r>
            <a:r>
              <a:rPr lang="iw" sz="1200">
                <a:solidFill>
                  <a:schemeClr val="dk1"/>
                </a:solidFill>
                <a:latin typeface="Helvetica Neue"/>
                <a:ea typeface="Helvetica Neue"/>
                <a:cs typeface="Helvetica Neue"/>
                <a:sym typeface="Helvetica Neue"/>
              </a:rPr>
              <a:t> </a:t>
            </a:r>
            <a:r>
              <a:rPr lang="iw" sz="1200">
                <a:solidFill>
                  <a:schemeClr val="dk1"/>
                </a:solidFill>
              </a:rPr>
              <a:t>אותם</a:t>
            </a:r>
            <a:r>
              <a:rPr lang="iw" sz="1200">
                <a:solidFill>
                  <a:schemeClr val="dk1"/>
                </a:solidFill>
                <a:latin typeface="Helvetica Neue"/>
                <a:ea typeface="Helvetica Neue"/>
                <a:cs typeface="Helvetica Neue"/>
                <a:sym typeface="Helvetica Neue"/>
              </a:rPr>
              <a:t> </a:t>
            </a:r>
            <a:r>
              <a:rPr lang="iw" sz="1200">
                <a:solidFill>
                  <a:schemeClr val="dk1"/>
                </a:solidFill>
              </a:rPr>
              <a:t>הלקוחות</a:t>
            </a:r>
            <a:r>
              <a:rPr lang="iw" sz="1200">
                <a:solidFill>
                  <a:schemeClr val="dk1"/>
                </a:solidFill>
                <a:latin typeface="Helvetica Neue"/>
                <a:ea typeface="Helvetica Neue"/>
                <a:cs typeface="Helvetica Neue"/>
                <a:sym typeface="Helvetica Neue"/>
              </a:rPr>
              <a:t> (</a:t>
            </a:r>
            <a:r>
              <a:rPr lang="iw" sz="1200">
                <a:solidFill>
                  <a:schemeClr val="dk1"/>
                </a:solidFill>
              </a:rPr>
              <a:t>ולמעשה</a:t>
            </a:r>
            <a:r>
              <a:rPr lang="iw" sz="1200">
                <a:solidFill>
                  <a:schemeClr val="dk1"/>
                </a:solidFill>
                <a:latin typeface="Helvetica Neue"/>
                <a:ea typeface="Helvetica Neue"/>
                <a:cs typeface="Helvetica Neue"/>
                <a:sym typeface="Helvetica Neue"/>
              </a:rPr>
              <a:t> </a:t>
            </a:r>
            <a:r>
              <a:rPr lang="iw" sz="1200">
                <a:solidFill>
                  <a:schemeClr val="dk1"/>
                </a:solidFill>
              </a:rPr>
              <a:t>לא</a:t>
            </a:r>
            <a:r>
              <a:rPr lang="iw" sz="1200">
                <a:solidFill>
                  <a:schemeClr val="dk1"/>
                </a:solidFill>
                <a:latin typeface="Helvetica Neue"/>
                <a:ea typeface="Helvetica Neue"/>
                <a:cs typeface="Helvetica Neue"/>
                <a:sym typeface="Helvetica Neue"/>
              </a:rPr>
              <a:t> </a:t>
            </a:r>
            <a:r>
              <a:rPr lang="iw" sz="1200">
                <a:solidFill>
                  <a:schemeClr val="dk1"/>
                </a:solidFill>
              </a:rPr>
              <a:t>היה</a:t>
            </a:r>
            <a:r>
              <a:rPr lang="iw" sz="1200">
                <a:solidFill>
                  <a:schemeClr val="dk1"/>
                </a:solidFill>
                <a:latin typeface="Helvetica Neue"/>
                <a:ea typeface="Helvetica Neue"/>
                <a:cs typeface="Helvetica Neue"/>
                <a:sym typeface="Helvetica Neue"/>
              </a:rPr>
              <a:t> </a:t>
            </a:r>
            <a:r>
              <a:rPr lang="iw" sz="1200">
                <a:solidFill>
                  <a:schemeClr val="dk1"/>
                </a:solidFill>
              </a:rPr>
              <a:t>כל</a:t>
            </a:r>
            <a:r>
              <a:rPr lang="iw" sz="1200">
                <a:solidFill>
                  <a:schemeClr val="dk1"/>
                </a:solidFill>
                <a:latin typeface="Helvetica Neue"/>
                <a:ea typeface="Helvetica Neue"/>
                <a:cs typeface="Helvetica Neue"/>
                <a:sym typeface="Helvetica Neue"/>
              </a:rPr>
              <a:t> </a:t>
            </a:r>
            <a:r>
              <a:rPr lang="iw" sz="1200">
                <a:solidFill>
                  <a:schemeClr val="dk1"/>
                </a:solidFill>
              </a:rPr>
              <a:t>הבדל</a:t>
            </a:r>
            <a:r>
              <a:rPr lang="iw" sz="1200">
                <a:solidFill>
                  <a:schemeClr val="dk1"/>
                </a:solidFill>
                <a:latin typeface="Helvetica Neue"/>
                <a:ea typeface="Helvetica Neue"/>
                <a:cs typeface="Helvetica Neue"/>
                <a:sym typeface="Helvetica Neue"/>
              </a:rPr>
              <a:t> </a:t>
            </a:r>
            <a:r>
              <a:rPr lang="iw" sz="1200">
                <a:solidFill>
                  <a:schemeClr val="dk1"/>
                </a:solidFill>
              </a:rPr>
              <a:t>בין</a:t>
            </a:r>
            <a:r>
              <a:rPr lang="iw" sz="1200">
                <a:solidFill>
                  <a:schemeClr val="dk1"/>
                </a:solidFill>
                <a:latin typeface="Helvetica Neue"/>
                <a:ea typeface="Helvetica Neue"/>
                <a:cs typeface="Helvetica Neue"/>
                <a:sym typeface="Helvetica Neue"/>
              </a:rPr>
              <a:t> </a:t>
            </a:r>
            <a:r>
              <a:rPr lang="iw" sz="1200">
                <a:solidFill>
                  <a:schemeClr val="dk1"/>
                </a:solidFill>
              </a:rPr>
              <a:t>חברה</a:t>
            </a:r>
            <a:r>
              <a:rPr lang="iw" sz="1200">
                <a:solidFill>
                  <a:schemeClr val="dk1"/>
                </a:solidFill>
                <a:latin typeface="Helvetica Neue"/>
                <a:ea typeface="Helvetica Neue"/>
                <a:cs typeface="Helvetica Neue"/>
                <a:sym typeface="Helvetica Neue"/>
              </a:rPr>
              <a:t> </a:t>
            </a:r>
            <a:r>
              <a:rPr lang="iw" sz="1200">
                <a:solidFill>
                  <a:schemeClr val="dk1"/>
                </a:solidFill>
              </a:rPr>
              <a:t>לחברה</a:t>
            </a:r>
            <a:r>
              <a:rPr lang="iw" sz="1200">
                <a:solidFill>
                  <a:schemeClr val="dk1"/>
                </a:solidFill>
                <a:latin typeface="Helvetica Neue"/>
                <a:ea typeface="Helvetica Neue"/>
                <a:cs typeface="Helvetica Neue"/>
                <a:sym typeface="Helvetica Neue"/>
              </a:rPr>
              <a:t>) </a:t>
            </a:r>
            <a:r>
              <a:rPr lang="iw" sz="1200">
                <a:solidFill>
                  <a:schemeClr val="dk1"/>
                </a:solidFill>
              </a:rPr>
              <a:t>לעומת</a:t>
            </a:r>
            <a:r>
              <a:rPr lang="iw" sz="1200">
                <a:solidFill>
                  <a:schemeClr val="dk1"/>
                </a:solidFill>
                <a:latin typeface="Helvetica Neue"/>
                <a:ea typeface="Helvetica Neue"/>
                <a:cs typeface="Helvetica Neue"/>
                <a:sym typeface="Helvetica Neue"/>
              </a:rPr>
              <a:t> </a:t>
            </a:r>
            <a:r>
              <a:rPr lang="iw" sz="1200">
                <a:solidFill>
                  <a:schemeClr val="dk1"/>
                </a:solidFill>
              </a:rPr>
              <a:t>זאת</a:t>
            </a:r>
            <a:r>
              <a:rPr lang="iw" sz="1200">
                <a:solidFill>
                  <a:schemeClr val="dk1"/>
                </a:solidFill>
                <a:latin typeface="Helvetica Neue"/>
                <a:ea typeface="Helvetica Neue"/>
                <a:cs typeface="Helvetica Neue"/>
                <a:sym typeface="Helvetica Neue"/>
              </a:rPr>
              <a:t> </a:t>
            </a:r>
            <a:r>
              <a:rPr lang="iw" sz="1200">
                <a:solidFill>
                  <a:schemeClr val="dk1"/>
                </a:solidFill>
              </a:rPr>
              <a:t>אכשר</a:t>
            </a:r>
            <a:r>
              <a:rPr lang="iw" sz="1200">
                <a:solidFill>
                  <a:schemeClr val="dk1"/>
                </a:solidFill>
                <a:latin typeface="Helvetica Neue"/>
                <a:ea typeface="Helvetica Neue"/>
                <a:cs typeface="Helvetica Neue"/>
                <a:sym typeface="Helvetica Neue"/>
              </a:rPr>
              <a:t> </a:t>
            </a:r>
            <a:r>
              <a:rPr lang="iw" sz="1200">
                <a:solidFill>
                  <a:schemeClr val="dk1"/>
                </a:solidFill>
              </a:rPr>
              <a:t>אובר</a:t>
            </a:r>
            <a:r>
              <a:rPr lang="iw" sz="1200">
                <a:solidFill>
                  <a:schemeClr val="dk1"/>
                </a:solidFill>
                <a:latin typeface="Helvetica Neue"/>
                <a:ea typeface="Helvetica Neue"/>
                <a:cs typeface="Helvetica Neue"/>
                <a:sym typeface="Helvetica Neue"/>
              </a:rPr>
              <a:t> </a:t>
            </a:r>
            <a:r>
              <a:rPr lang="iw" sz="1200">
                <a:solidFill>
                  <a:schemeClr val="dk1"/>
                </a:solidFill>
              </a:rPr>
              <a:t>פרצה</a:t>
            </a:r>
            <a:r>
              <a:rPr lang="iw" sz="1200">
                <a:solidFill>
                  <a:schemeClr val="dk1"/>
                </a:solidFill>
                <a:latin typeface="Helvetica Neue"/>
                <a:ea typeface="Helvetica Neue"/>
                <a:cs typeface="Helvetica Neue"/>
                <a:sym typeface="Helvetica Neue"/>
              </a:rPr>
              <a:t> </a:t>
            </a:r>
            <a:r>
              <a:rPr lang="iw" sz="1200">
                <a:solidFill>
                  <a:schemeClr val="dk1"/>
                </a:solidFill>
              </a:rPr>
              <a:t>לשוק</a:t>
            </a:r>
            <a:r>
              <a:rPr lang="iw" sz="1200">
                <a:solidFill>
                  <a:schemeClr val="dk1"/>
                </a:solidFill>
                <a:latin typeface="Helvetica Neue"/>
                <a:ea typeface="Helvetica Neue"/>
                <a:cs typeface="Helvetica Neue"/>
                <a:sym typeface="Helvetica Neue"/>
              </a:rPr>
              <a:t> </a:t>
            </a:r>
            <a:r>
              <a:rPr lang="iw" sz="1200">
                <a:solidFill>
                  <a:schemeClr val="dk1"/>
                </a:solidFill>
              </a:rPr>
              <a:t>היא</a:t>
            </a:r>
            <a:r>
              <a:rPr lang="iw" sz="1200">
                <a:solidFill>
                  <a:schemeClr val="dk1"/>
                </a:solidFill>
                <a:latin typeface="Helvetica Neue"/>
                <a:ea typeface="Helvetica Neue"/>
                <a:cs typeface="Helvetica Neue"/>
                <a:sym typeface="Helvetica Neue"/>
              </a:rPr>
              <a:t> </a:t>
            </a:r>
            <a:r>
              <a:rPr lang="iw" sz="1200">
                <a:solidFill>
                  <a:schemeClr val="dk1"/>
                </a:solidFill>
              </a:rPr>
              <a:t>יצרה</a:t>
            </a:r>
            <a:r>
              <a:rPr lang="iw" sz="1200">
                <a:solidFill>
                  <a:schemeClr val="dk1"/>
                </a:solidFill>
                <a:latin typeface="Helvetica Neue"/>
                <a:ea typeface="Helvetica Neue"/>
                <a:cs typeface="Helvetica Neue"/>
                <a:sym typeface="Helvetica Neue"/>
              </a:rPr>
              <a:t> </a:t>
            </a:r>
            <a:r>
              <a:rPr lang="iw" sz="1200">
                <a:solidFill>
                  <a:schemeClr val="dk1"/>
                </a:solidFill>
              </a:rPr>
              <a:t>שוק</a:t>
            </a:r>
            <a:r>
              <a:rPr lang="iw" sz="1200">
                <a:solidFill>
                  <a:schemeClr val="dk1"/>
                </a:solidFill>
                <a:latin typeface="Helvetica Neue"/>
                <a:ea typeface="Helvetica Neue"/>
                <a:cs typeface="Helvetica Neue"/>
                <a:sym typeface="Helvetica Neue"/>
              </a:rPr>
              <a:t> </a:t>
            </a:r>
            <a:r>
              <a:rPr lang="iw" sz="1200">
                <a:solidFill>
                  <a:schemeClr val="dk1"/>
                </a:solidFill>
              </a:rPr>
              <a:t>חדש</a:t>
            </a:r>
            <a:r>
              <a:rPr lang="iw" sz="1200">
                <a:solidFill>
                  <a:schemeClr val="dk1"/>
                </a:solidFill>
                <a:latin typeface="Helvetica Neue"/>
                <a:ea typeface="Helvetica Neue"/>
                <a:cs typeface="Helvetica Neue"/>
                <a:sym typeface="Helvetica Neue"/>
              </a:rPr>
              <a:t>. </a:t>
            </a:r>
            <a:r>
              <a:rPr lang="iw" sz="1200">
                <a:solidFill>
                  <a:schemeClr val="dk1"/>
                </a:solidFill>
              </a:rPr>
              <a:t>שוק</a:t>
            </a:r>
            <a:r>
              <a:rPr lang="iw" sz="1200">
                <a:solidFill>
                  <a:schemeClr val="dk1"/>
                </a:solidFill>
                <a:latin typeface="Helvetica Neue"/>
                <a:ea typeface="Helvetica Neue"/>
                <a:cs typeface="Helvetica Neue"/>
                <a:sym typeface="Helvetica Neue"/>
              </a:rPr>
              <a:t> </a:t>
            </a:r>
            <a:r>
              <a:rPr lang="iw" sz="1200">
                <a:solidFill>
                  <a:schemeClr val="dk1"/>
                </a:solidFill>
              </a:rPr>
              <a:t>שבו</a:t>
            </a:r>
            <a:r>
              <a:rPr lang="iw" sz="1200">
                <a:solidFill>
                  <a:schemeClr val="dk1"/>
                </a:solidFill>
                <a:latin typeface="Helvetica Neue"/>
                <a:ea typeface="Helvetica Neue"/>
                <a:cs typeface="Helvetica Neue"/>
                <a:sym typeface="Helvetica Neue"/>
              </a:rPr>
              <a:t> </a:t>
            </a:r>
            <a:r>
              <a:rPr lang="iw" sz="1200">
                <a:solidFill>
                  <a:schemeClr val="dk1"/>
                </a:solidFill>
              </a:rPr>
              <a:t>כל</a:t>
            </a:r>
            <a:r>
              <a:rPr lang="iw" sz="1200">
                <a:solidFill>
                  <a:schemeClr val="dk1"/>
                </a:solidFill>
                <a:latin typeface="Helvetica Neue"/>
                <a:ea typeface="Helvetica Neue"/>
                <a:cs typeface="Helvetica Neue"/>
                <a:sym typeface="Helvetica Neue"/>
              </a:rPr>
              <a:t> </a:t>
            </a:r>
            <a:r>
              <a:rPr lang="iw" sz="1200">
                <a:solidFill>
                  <a:schemeClr val="dk1"/>
                </a:solidFill>
              </a:rPr>
              <a:t>אחד</a:t>
            </a:r>
            <a:r>
              <a:rPr lang="iw" sz="1200">
                <a:solidFill>
                  <a:schemeClr val="dk1"/>
                </a:solidFill>
                <a:latin typeface="Helvetica Neue"/>
                <a:ea typeface="Helvetica Neue"/>
                <a:cs typeface="Helvetica Neue"/>
                <a:sym typeface="Helvetica Neue"/>
              </a:rPr>
              <a:t> </a:t>
            </a:r>
            <a:r>
              <a:rPr lang="iw" sz="1200">
                <a:solidFill>
                  <a:schemeClr val="dk1"/>
                </a:solidFill>
              </a:rPr>
              <a:t>יכול</a:t>
            </a:r>
            <a:r>
              <a:rPr lang="iw" sz="1200">
                <a:solidFill>
                  <a:schemeClr val="dk1"/>
                </a:solidFill>
                <a:latin typeface="Helvetica Neue"/>
                <a:ea typeface="Helvetica Neue"/>
                <a:cs typeface="Helvetica Neue"/>
                <a:sym typeface="Helvetica Neue"/>
              </a:rPr>
              <a:t> </a:t>
            </a:r>
            <a:r>
              <a:rPr lang="iw" sz="1200">
                <a:solidFill>
                  <a:schemeClr val="dk1"/>
                </a:solidFill>
              </a:rPr>
              <a:t>להיות</a:t>
            </a:r>
            <a:r>
              <a:rPr lang="iw" sz="1200">
                <a:solidFill>
                  <a:schemeClr val="dk1"/>
                </a:solidFill>
                <a:latin typeface="Helvetica Neue"/>
                <a:ea typeface="Helvetica Neue"/>
                <a:cs typeface="Helvetica Neue"/>
                <a:sym typeface="Helvetica Neue"/>
              </a:rPr>
              <a:t> </a:t>
            </a:r>
            <a:r>
              <a:rPr lang="iw" sz="1200">
                <a:solidFill>
                  <a:schemeClr val="dk1"/>
                </a:solidFill>
              </a:rPr>
              <a:t>נהג</a:t>
            </a:r>
            <a:r>
              <a:rPr lang="iw" sz="1200">
                <a:solidFill>
                  <a:schemeClr val="dk1"/>
                </a:solidFill>
                <a:latin typeface="Helvetica Neue"/>
                <a:ea typeface="Helvetica Neue"/>
                <a:cs typeface="Helvetica Neue"/>
                <a:sym typeface="Helvetica Neue"/>
              </a:rPr>
              <a:t> </a:t>
            </a:r>
            <a:r>
              <a:rPr lang="iw" sz="1200">
                <a:solidFill>
                  <a:schemeClr val="dk1"/>
                </a:solidFill>
              </a:rPr>
              <a:t>מונית</a:t>
            </a:r>
            <a:r>
              <a:rPr lang="iw" sz="1200">
                <a:solidFill>
                  <a:schemeClr val="dk1"/>
                </a:solidFill>
                <a:latin typeface="Helvetica Neue"/>
                <a:ea typeface="Helvetica Neue"/>
                <a:cs typeface="Helvetica Neue"/>
                <a:sym typeface="Helvetica Neue"/>
              </a:rPr>
              <a:t> </a:t>
            </a:r>
            <a:r>
              <a:rPr lang="iw" sz="1200">
                <a:solidFill>
                  <a:schemeClr val="dk1"/>
                </a:solidFill>
              </a:rPr>
              <a:t>עם</a:t>
            </a:r>
            <a:r>
              <a:rPr lang="iw" sz="1200">
                <a:solidFill>
                  <a:schemeClr val="dk1"/>
                </a:solidFill>
                <a:latin typeface="Helvetica Neue"/>
                <a:ea typeface="Helvetica Neue"/>
                <a:cs typeface="Helvetica Neue"/>
                <a:sym typeface="Helvetica Neue"/>
              </a:rPr>
              <a:t> </a:t>
            </a:r>
            <a:r>
              <a:rPr lang="iw" sz="1200">
                <a:solidFill>
                  <a:schemeClr val="dk1"/>
                </a:solidFill>
              </a:rPr>
              <a:t>הרכב</a:t>
            </a:r>
            <a:r>
              <a:rPr lang="iw" sz="1200">
                <a:solidFill>
                  <a:schemeClr val="dk1"/>
                </a:solidFill>
                <a:latin typeface="Helvetica Neue"/>
                <a:ea typeface="Helvetica Neue"/>
                <a:cs typeface="Helvetica Neue"/>
                <a:sym typeface="Helvetica Neue"/>
              </a:rPr>
              <a:t> </a:t>
            </a:r>
            <a:r>
              <a:rPr lang="iw" sz="1200">
                <a:solidFill>
                  <a:schemeClr val="dk1"/>
                </a:solidFill>
              </a:rPr>
              <a:t>שלו</a:t>
            </a:r>
            <a:r>
              <a:rPr lang="iw" sz="1200">
                <a:solidFill>
                  <a:schemeClr val="dk1"/>
                </a:solidFill>
                <a:latin typeface="Helvetica Neue"/>
                <a:ea typeface="Helvetica Neue"/>
                <a:cs typeface="Helvetica Neue"/>
                <a:sym typeface="Helvetica Neue"/>
              </a:rPr>
              <a:t>, </a:t>
            </a:r>
            <a:r>
              <a:rPr lang="iw" sz="1200">
                <a:solidFill>
                  <a:schemeClr val="dk1"/>
                </a:solidFill>
              </a:rPr>
              <a:t>ללא</a:t>
            </a:r>
            <a:r>
              <a:rPr lang="iw" sz="1200">
                <a:solidFill>
                  <a:schemeClr val="dk1"/>
                </a:solidFill>
                <a:latin typeface="Helvetica Neue"/>
                <a:ea typeface="Helvetica Neue"/>
                <a:cs typeface="Helvetica Neue"/>
                <a:sym typeface="Helvetica Neue"/>
              </a:rPr>
              <a:t> </a:t>
            </a:r>
            <a:r>
              <a:rPr lang="iw" sz="1200">
                <a:solidFill>
                  <a:schemeClr val="dk1"/>
                </a:solidFill>
              </a:rPr>
              <a:t>צורך</a:t>
            </a:r>
            <a:r>
              <a:rPr lang="iw" sz="1200">
                <a:solidFill>
                  <a:schemeClr val="dk1"/>
                </a:solidFill>
                <a:latin typeface="Helvetica Neue"/>
                <a:ea typeface="Helvetica Neue"/>
                <a:cs typeface="Helvetica Neue"/>
                <a:sym typeface="Helvetica Neue"/>
              </a:rPr>
              <a:t> </a:t>
            </a:r>
            <a:r>
              <a:rPr lang="iw" sz="1200">
                <a:solidFill>
                  <a:schemeClr val="dk1"/>
                </a:solidFill>
              </a:rPr>
              <a:t>בתחנת</a:t>
            </a:r>
            <a:r>
              <a:rPr lang="iw" sz="1200">
                <a:solidFill>
                  <a:schemeClr val="dk1"/>
                </a:solidFill>
                <a:latin typeface="Helvetica Neue"/>
                <a:ea typeface="Helvetica Neue"/>
                <a:cs typeface="Helvetica Neue"/>
                <a:sym typeface="Helvetica Neue"/>
              </a:rPr>
              <a:t> </a:t>
            </a:r>
            <a:r>
              <a:rPr lang="iw" sz="1200">
                <a:solidFill>
                  <a:schemeClr val="dk1"/>
                </a:solidFill>
              </a:rPr>
              <a:t>מוניות</a:t>
            </a:r>
            <a:r>
              <a:rPr lang="iw" sz="1200">
                <a:solidFill>
                  <a:schemeClr val="dk1"/>
                </a:solidFill>
                <a:latin typeface="Helvetica Neue"/>
                <a:ea typeface="Helvetica Neue"/>
                <a:cs typeface="Helvetica Neue"/>
                <a:sym typeface="Helvetica Neue"/>
              </a:rPr>
              <a:t>, </a:t>
            </a:r>
            <a:r>
              <a:rPr lang="iw" sz="1200">
                <a:solidFill>
                  <a:schemeClr val="dk1"/>
                </a:solidFill>
              </a:rPr>
              <a:t>סדרנים</a:t>
            </a:r>
            <a:r>
              <a:rPr lang="iw" sz="1200">
                <a:solidFill>
                  <a:schemeClr val="dk1"/>
                </a:solidFill>
                <a:latin typeface="Helvetica Neue"/>
                <a:ea typeface="Helvetica Neue"/>
                <a:cs typeface="Helvetica Neue"/>
                <a:sym typeface="Helvetica Neue"/>
              </a:rPr>
              <a:t> </a:t>
            </a:r>
            <a:r>
              <a:rPr lang="iw" sz="1200">
                <a:solidFill>
                  <a:schemeClr val="dk1"/>
                </a:solidFill>
              </a:rPr>
              <a:t>וכו</a:t>
            </a:r>
            <a:r>
              <a:rPr lang="iw" sz="1200">
                <a:solidFill>
                  <a:schemeClr val="dk1"/>
                </a:solidFill>
                <a:latin typeface="Helvetica Neue"/>
                <a:ea typeface="Helvetica Neue"/>
                <a:cs typeface="Helvetica Neue"/>
                <a:sym typeface="Helvetica Neue"/>
              </a:rP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59197442fc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59197442fc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iw" sz="1200" dirty="0">
                <a:solidFill>
                  <a:schemeClr val="dk1"/>
                </a:solidFill>
              </a:rPr>
              <a:t>כעת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על</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החניכים</a:t>
            </a:r>
            <a:r>
              <a:rPr lang="iw" sz="1200" dirty="0">
                <a:solidFill>
                  <a:schemeClr val="dk1"/>
                </a:solidFill>
                <a:latin typeface="Helvetica Neue"/>
                <a:ea typeface="Helvetica Neue"/>
                <a:cs typeface="Helvetica Neue"/>
                <a:sym typeface="Helvetica Neue"/>
              </a:rPr>
              <a:t> </a:t>
            </a:r>
            <a:r>
              <a:rPr lang="iw" sz="1200" dirty="0">
                <a:solidFill>
                  <a:schemeClr val="dk1"/>
                </a:solidFill>
              </a:rPr>
              <a:t>להתחלק</a:t>
            </a:r>
            <a:r>
              <a:rPr lang="iw" sz="1200" dirty="0">
                <a:solidFill>
                  <a:schemeClr val="dk1"/>
                </a:solidFill>
                <a:latin typeface="Helvetica Neue"/>
                <a:ea typeface="Helvetica Neue"/>
                <a:cs typeface="Helvetica Neue"/>
                <a:sym typeface="Helvetica Neue"/>
              </a:rPr>
              <a:t> </a:t>
            </a:r>
            <a:r>
              <a:rPr lang="iw" sz="1200" dirty="0">
                <a:solidFill>
                  <a:schemeClr val="dk1"/>
                </a:solidFill>
              </a:rPr>
              <a:t>לקבוצות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של</a:t>
            </a:r>
            <a:r>
              <a:rPr lang="iw" sz="1200" dirty="0">
                <a:solidFill>
                  <a:schemeClr val="dk1"/>
                </a:solidFill>
                <a:latin typeface="Helvetica Neue"/>
                <a:ea typeface="Helvetica Neue"/>
                <a:cs typeface="Helvetica Neue"/>
                <a:sym typeface="Helvetica Neue"/>
              </a:rPr>
              <a:t> 2-3 </a:t>
            </a:r>
            <a:r>
              <a:rPr lang="iw" sz="1200" dirty="0">
                <a:solidFill>
                  <a:schemeClr val="dk1"/>
                </a:solidFill>
              </a:rPr>
              <a:t>חניכים</a:t>
            </a:r>
            <a:r>
              <a:rPr lang="iw" sz="1200" dirty="0">
                <a:solidFill>
                  <a:schemeClr val="dk1"/>
                </a:solidFill>
                <a:latin typeface="Helvetica Neue"/>
                <a:ea typeface="Helvetica Neue"/>
                <a:cs typeface="Helvetica Neue"/>
                <a:sym typeface="Helvetica Neue"/>
              </a:rPr>
              <a:t> </a:t>
            </a:r>
            <a:r>
              <a:rPr lang="iw" sz="1200" dirty="0">
                <a:solidFill>
                  <a:schemeClr val="dk1"/>
                </a:solidFill>
              </a:rPr>
              <a:t>בכל</a:t>
            </a:r>
            <a:r>
              <a:rPr lang="iw" sz="1200" dirty="0">
                <a:solidFill>
                  <a:schemeClr val="dk1"/>
                </a:solidFill>
                <a:latin typeface="Helvetica Neue"/>
                <a:ea typeface="Helvetica Neue"/>
                <a:cs typeface="Helvetica Neue"/>
                <a:sym typeface="Helvetica Neue"/>
              </a:rPr>
              <a:t> </a:t>
            </a:r>
            <a:r>
              <a:rPr lang="iw" sz="1200" dirty="0">
                <a:solidFill>
                  <a:schemeClr val="dk1"/>
                </a:solidFill>
              </a:rPr>
              <a:t>קבוצה</a:t>
            </a:r>
            <a:r>
              <a:rPr lang="iw" sz="1200" dirty="0">
                <a:solidFill>
                  <a:schemeClr val="dk1"/>
                </a:solidFill>
                <a:latin typeface="Helvetica Neue"/>
                <a:ea typeface="Helvetica Neue"/>
                <a:cs typeface="Helvetica Neue"/>
                <a:sym typeface="Helvetica Neue"/>
              </a:rPr>
              <a:t>. </a:t>
            </a:r>
            <a:endParaRPr lang="en-US" sz="1200" dirty="0">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en-US" sz="1200" dirty="0" err="1">
                <a:solidFill>
                  <a:schemeClr val="dk1"/>
                </a:solidFill>
                <a:latin typeface="Helvetica Neue"/>
                <a:ea typeface="Helvetica Neue"/>
                <a:cs typeface="Helvetica Neue"/>
                <a:sym typeface="Helvetica Neue"/>
              </a:rPr>
              <a:t>AirBnB</a:t>
            </a:r>
            <a:endParaRPr lang="en-US" sz="1200" dirty="0">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en-US" sz="1200" dirty="0">
                <a:solidFill>
                  <a:schemeClr val="dk1"/>
                </a:solidFill>
                <a:latin typeface="Helvetica Neue"/>
                <a:ea typeface="Helvetica Neue"/>
                <a:cs typeface="Helvetica Neue"/>
                <a:sym typeface="Helvetica Neue"/>
              </a:rPr>
              <a:t>D-ID</a:t>
            </a:r>
          </a:p>
          <a:p>
            <a:pPr marL="0" lvl="0" indent="0" algn="r" rtl="1">
              <a:spcBef>
                <a:spcPts val="0"/>
              </a:spcBef>
              <a:spcAft>
                <a:spcPts val="0"/>
              </a:spcAft>
              <a:buClr>
                <a:schemeClr val="dk1"/>
              </a:buClr>
              <a:buSzPts val="1100"/>
              <a:buFont typeface="Arial"/>
              <a:buNone/>
            </a:pPr>
            <a:r>
              <a:rPr lang="en-US" sz="1200" dirty="0">
                <a:solidFill>
                  <a:schemeClr val="dk1"/>
                </a:solidFill>
                <a:latin typeface="Helvetica Neue"/>
                <a:ea typeface="Helvetica Neue"/>
                <a:cs typeface="Helvetica Neue"/>
                <a:sym typeface="Helvetica Neue"/>
              </a:rPr>
              <a:t>Uber</a:t>
            </a:r>
          </a:p>
          <a:p>
            <a:pPr marL="0" lvl="0" indent="0" algn="r" rtl="1">
              <a:spcBef>
                <a:spcPts val="0"/>
              </a:spcBef>
              <a:spcAft>
                <a:spcPts val="0"/>
              </a:spcAft>
              <a:buClr>
                <a:schemeClr val="dk1"/>
              </a:buClr>
              <a:buSzPts val="1100"/>
              <a:buFont typeface="Arial"/>
              <a:buNone/>
            </a:pPr>
            <a:r>
              <a:rPr lang="en-US" sz="1200" dirty="0">
                <a:solidFill>
                  <a:schemeClr val="dk1"/>
                </a:solidFill>
                <a:latin typeface="Helvetica Neue"/>
                <a:ea typeface="Helvetica Neue"/>
                <a:cs typeface="Helvetica Neue"/>
                <a:sym typeface="Helvetica Neue"/>
              </a:rPr>
              <a:t>Netflix</a:t>
            </a:r>
            <a:br>
              <a:rPr lang="en-US" sz="1200" dirty="0">
                <a:solidFill>
                  <a:schemeClr val="dk1"/>
                </a:solidFill>
                <a:latin typeface="Helvetica Neue"/>
                <a:ea typeface="Helvetica Neue"/>
                <a:cs typeface="Helvetica Neue"/>
                <a:sym typeface="Helvetica Neue"/>
              </a:rPr>
            </a:br>
            <a:r>
              <a:rPr lang="en-US" sz="1200" dirty="0">
                <a:solidFill>
                  <a:schemeClr val="dk1"/>
                </a:solidFill>
                <a:latin typeface="Helvetica Neue"/>
                <a:ea typeface="Helvetica Neue"/>
                <a:cs typeface="Helvetica Neue"/>
                <a:sym typeface="Helvetica Neue"/>
              </a:rPr>
              <a:t>SpaceX</a:t>
            </a:r>
          </a:p>
          <a:p>
            <a:pPr marL="0" lvl="0" indent="0" algn="r" rtl="1">
              <a:spcBef>
                <a:spcPts val="0"/>
              </a:spcBef>
              <a:spcAft>
                <a:spcPts val="0"/>
              </a:spcAft>
              <a:buClr>
                <a:schemeClr val="dk1"/>
              </a:buClr>
              <a:buSzPts val="1100"/>
              <a:buFont typeface="Arial"/>
              <a:buNone/>
            </a:pPr>
            <a:r>
              <a:rPr lang="en-US" sz="1200" dirty="0">
                <a:solidFill>
                  <a:schemeClr val="dk1"/>
                </a:solidFill>
                <a:latin typeface="Helvetica Neue"/>
                <a:sym typeface="Helvetica Neue"/>
              </a:rPr>
              <a:t>Waze</a:t>
            </a:r>
          </a:p>
          <a:p>
            <a:pPr marL="0" lvl="0" indent="0" algn="r" rtl="1">
              <a:spcBef>
                <a:spcPts val="0"/>
              </a:spcBef>
              <a:spcAft>
                <a:spcPts val="0"/>
              </a:spcAft>
              <a:buClr>
                <a:schemeClr val="dk1"/>
              </a:buClr>
              <a:buSzPts val="1100"/>
              <a:buFont typeface="Arial"/>
              <a:buNone/>
            </a:pPr>
            <a:r>
              <a:rPr lang="en-US" sz="1200" dirty="0">
                <a:solidFill>
                  <a:schemeClr val="dk1"/>
                </a:solidFill>
                <a:latin typeface="Helvetica Neue"/>
                <a:sym typeface="Helvetica Neue"/>
              </a:rPr>
              <a:t>Chat-GPT</a:t>
            </a:r>
          </a:p>
          <a:p>
            <a:pPr marL="0" lvl="0" indent="0" algn="r" rtl="1">
              <a:spcBef>
                <a:spcPts val="0"/>
              </a:spcBef>
              <a:spcAft>
                <a:spcPts val="0"/>
              </a:spcAft>
              <a:buClr>
                <a:schemeClr val="dk1"/>
              </a:buClr>
              <a:buSzPts val="1100"/>
              <a:buFont typeface="Arial"/>
              <a:buNone/>
            </a:pPr>
            <a:r>
              <a:rPr lang="en-US" sz="1200" dirty="0">
                <a:solidFill>
                  <a:schemeClr val="dk1"/>
                </a:solidFill>
                <a:latin typeface="Helvetica Neue"/>
                <a:sym typeface="Helvetica Neue"/>
              </a:rPr>
              <a:t>Spotify</a:t>
            </a:r>
          </a:p>
          <a:p>
            <a:pPr marL="0" lvl="0" indent="0" algn="r" rtl="1">
              <a:spcBef>
                <a:spcPts val="0"/>
              </a:spcBef>
              <a:spcAft>
                <a:spcPts val="0"/>
              </a:spcAft>
              <a:buClr>
                <a:schemeClr val="dk1"/>
              </a:buClr>
              <a:buSzPts val="1100"/>
              <a:buFont typeface="Arial"/>
              <a:buNone/>
            </a:pPr>
            <a:r>
              <a:rPr lang="en-US" sz="1200" dirty="0">
                <a:solidFill>
                  <a:schemeClr val="dk1"/>
                </a:solidFill>
                <a:latin typeface="Helvetica Neue"/>
                <a:sym typeface="Helvetica Neue"/>
              </a:rPr>
              <a:t>Zoom</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59197442fc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59197442fc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59197442fc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159197442fc_0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59197442fc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159197442fc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iw" sz="1200" u="sng" dirty="0">
                <a:solidFill>
                  <a:srgbClr val="1155CC"/>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https://www.youtube.com/watch?v=yAidvTKX6xM</a:t>
            </a:r>
            <a:endParaRPr sz="1200" dirty="0">
              <a:solidFill>
                <a:srgbClr val="1A9988"/>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iw" sz="1200" dirty="0">
                <a:solidFill>
                  <a:schemeClr val="dk1"/>
                </a:solidFill>
              </a:rPr>
              <a:t>בסרטון</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הבא</a:t>
            </a:r>
            <a:r>
              <a:rPr lang="iw" sz="1200" dirty="0">
                <a:solidFill>
                  <a:schemeClr val="dk1"/>
                </a:solidFill>
                <a:latin typeface="Helvetica Neue"/>
                <a:ea typeface="Helvetica Neue"/>
                <a:cs typeface="Helvetica Neue"/>
                <a:sym typeface="Helvetica Neue"/>
              </a:rPr>
              <a:t> </a:t>
            </a:r>
            <a:r>
              <a:rPr lang="iw" sz="1200" dirty="0">
                <a:solidFill>
                  <a:schemeClr val="dk1"/>
                </a:solidFill>
              </a:rPr>
              <a:t>נראה</a:t>
            </a:r>
            <a:r>
              <a:rPr lang="iw" sz="1200" dirty="0">
                <a:solidFill>
                  <a:schemeClr val="dk1"/>
                </a:solidFill>
                <a:latin typeface="Helvetica Neue"/>
                <a:ea typeface="Helvetica Neue"/>
                <a:cs typeface="Helvetica Neue"/>
                <a:sym typeface="Helvetica Neue"/>
              </a:rPr>
              <a:t> 6 </a:t>
            </a:r>
            <a:r>
              <a:rPr lang="iw" sz="1200" dirty="0">
                <a:solidFill>
                  <a:schemeClr val="dk1"/>
                </a:solidFill>
              </a:rPr>
              <a:t>טכניקות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שונות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שעשויות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לעזור</a:t>
            </a:r>
            <a:r>
              <a:rPr lang="iw" sz="1200" dirty="0">
                <a:solidFill>
                  <a:schemeClr val="dk1"/>
                </a:solidFill>
                <a:latin typeface="Helvetica Neue"/>
                <a:ea typeface="Helvetica Neue"/>
                <a:cs typeface="Helvetica Neue"/>
                <a:sym typeface="Helvetica Neue"/>
              </a:rPr>
              <a:t> </a:t>
            </a:r>
            <a:r>
              <a:rPr lang="iw" sz="1200" dirty="0">
                <a:solidFill>
                  <a:schemeClr val="dk1"/>
                </a:solidFill>
              </a:rPr>
              <a:t>בחשיבה</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הקבוצתית</a:t>
            </a:r>
            <a:br>
              <a:rPr lang="iw" sz="1200" dirty="0">
                <a:solidFill>
                  <a:schemeClr val="dk1"/>
                </a:solidFill>
              </a:rPr>
            </a:br>
            <a:r>
              <a:rPr lang="iw" sz="1200" dirty="0">
                <a:solidFill>
                  <a:schemeClr val="dk1"/>
                </a:solidFill>
              </a:rPr>
              <a:t>המדריך יעצור בסוף כל טכניקה ויסביר או יתן לאחד החניכים להסביר.</a:t>
            </a:r>
            <a:br>
              <a:rPr lang="en-US" sz="1200" dirty="0">
                <a:solidFill>
                  <a:schemeClr val="dk1"/>
                </a:solidFill>
              </a:rPr>
            </a:br>
            <a:br>
              <a:rPr lang="en-US" sz="1200" dirty="0">
                <a:solidFill>
                  <a:schemeClr val="dk1"/>
                </a:solidFill>
              </a:rPr>
            </a:br>
            <a:r>
              <a:rPr lang="en-US" sz="1200" dirty="0">
                <a:solidFill>
                  <a:schemeClr val="dk1"/>
                </a:solidFill>
              </a:rPr>
              <a:t>Draw.IO</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59197442fc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159197442fc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159197442f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 name="Google Shape;36;g159197442f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sz="14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9197442fc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9197442f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iw" sz="1200">
                <a:solidFill>
                  <a:schemeClr val="dk1"/>
                </a:solidFill>
              </a:rPr>
              <a:t>כעת</a:t>
            </a:r>
            <a:r>
              <a:rPr lang="iw" sz="1200">
                <a:solidFill>
                  <a:schemeClr val="dk1"/>
                </a:solidFill>
                <a:latin typeface="Helvetica Neue"/>
                <a:ea typeface="Helvetica Neue"/>
                <a:cs typeface="Helvetica Neue"/>
                <a:sym typeface="Helvetica Neue"/>
              </a:rPr>
              <a:t> </a:t>
            </a:r>
            <a:r>
              <a:rPr lang="iw" sz="1200">
                <a:solidFill>
                  <a:schemeClr val="dk1"/>
                </a:solidFill>
              </a:rPr>
              <a:t>על</a:t>
            </a:r>
            <a:r>
              <a:rPr lang="iw" sz="1200">
                <a:solidFill>
                  <a:schemeClr val="dk1"/>
                </a:solidFill>
                <a:latin typeface="Helvetica Neue"/>
                <a:ea typeface="Helvetica Neue"/>
                <a:cs typeface="Helvetica Neue"/>
                <a:sym typeface="Helvetica Neue"/>
              </a:rPr>
              <a:t> </a:t>
            </a:r>
            <a:r>
              <a:rPr lang="iw" sz="1200">
                <a:solidFill>
                  <a:schemeClr val="dk1"/>
                </a:solidFill>
              </a:rPr>
              <a:t>החניכים</a:t>
            </a:r>
            <a:r>
              <a:rPr lang="iw" sz="1200">
                <a:solidFill>
                  <a:schemeClr val="dk1"/>
                </a:solidFill>
                <a:latin typeface="Helvetica Neue"/>
                <a:ea typeface="Helvetica Neue"/>
                <a:cs typeface="Helvetica Neue"/>
                <a:sym typeface="Helvetica Neue"/>
              </a:rPr>
              <a:t> </a:t>
            </a:r>
            <a:r>
              <a:rPr lang="iw" sz="1200">
                <a:solidFill>
                  <a:schemeClr val="dk1"/>
                </a:solidFill>
              </a:rPr>
              <a:t>להתחלק</a:t>
            </a:r>
            <a:r>
              <a:rPr lang="iw" sz="1200">
                <a:solidFill>
                  <a:schemeClr val="dk1"/>
                </a:solidFill>
                <a:latin typeface="Helvetica Neue"/>
                <a:ea typeface="Helvetica Neue"/>
                <a:cs typeface="Helvetica Neue"/>
                <a:sym typeface="Helvetica Neue"/>
              </a:rPr>
              <a:t> </a:t>
            </a:r>
            <a:r>
              <a:rPr lang="iw" sz="1200">
                <a:solidFill>
                  <a:schemeClr val="dk1"/>
                </a:solidFill>
              </a:rPr>
              <a:t>לקבוצות</a:t>
            </a:r>
            <a:r>
              <a:rPr lang="iw" sz="1200">
                <a:solidFill>
                  <a:schemeClr val="dk1"/>
                </a:solidFill>
                <a:latin typeface="Helvetica Neue"/>
                <a:ea typeface="Helvetica Neue"/>
                <a:cs typeface="Helvetica Neue"/>
                <a:sym typeface="Helvetica Neue"/>
              </a:rPr>
              <a:t> </a:t>
            </a:r>
            <a:r>
              <a:rPr lang="iw" sz="1200">
                <a:solidFill>
                  <a:schemeClr val="dk1"/>
                </a:solidFill>
              </a:rPr>
              <a:t>של</a:t>
            </a:r>
            <a:r>
              <a:rPr lang="iw" sz="1200">
                <a:solidFill>
                  <a:schemeClr val="dk1"/>
                </a:solidFill>
                <a:latin typeface="Helvetica Neue"/>
                <a:ea typeface="Helvetica Neue"/>
                <a:cs typeface="Helvetica Neue"/>
                <a:sym typeface="Helvetica Neue"/>
              </a:rPr>
              <a:t> </a:t>
            </a:r>
            <a:r>
              <a:rPr lang="iw" sz="1200">
                <a:solidFill>
                  <a:schemeClr val="dk1"/>
                </a:solidFill>
              </a:rPr>
              <a:t>כ</a:t>
            </a:r>
            <a:r>
              <a:rPr lang="iw" sz="1200">
                <a:solidFill>
                  <a:schemeClr val="dk1"/>
                </a:solidFill>
                <a:latin typeface="Helvetica Neue"/>
                <a:ea typeface="Helvetica Neue"/>
                <a:cs typeface="Helvetica Neue"/>
                <a:sym typeface="Helvetica Neue"/>
              </a:rPr>
              <a:t> 5 - 4 </a:t>
            </a:r>
            <a:r>
              <a:rPr lang="iw" sz="1200">
                <a:solidFill>
                  <a:schemeClr val="dk1"/>
                </a:solidFill>
              </a:rPr>
              <a:t>חניכים</a:t>
            </a:r>
            <a:r>
              <a:rPr lang="iw" sz="1200">
                <a:solidFill>
                  <a:schemeClr val="dk1"/>
                </a:solidFill>
                <a:latin typeface="Helvetica Neue"/>
                <a:ea typeface="Helvetica Neue"/>
                <a:cs typeface="Helvetica Neue"/>
                <a:sym typeface="Helvetica Neue"/>
              </a:rPr>
              <a:t> </a:t>
            </a:r>
            <a:r>
              <a:rPr lang="iw" sz="1200">
                <a:solidFill>
                  <a:schemeClr val="dk1"/>
                </a:solidFill>
              </a:rPr>
              <a:t>בכל</a:t>
            </a:r>
            <a:r>
              <a:rPr lang="iw" sz="1200">
                <a:solidFill>
                  <a:schemeClr val="dk1"/>
                </a:solidFill>
                <a:latin typeface="Helvetica Neue"/>
                <a:ea typeface="Helvetica Neue"/>
                <a:cs typeface="Helvetica Neue"/>
                <a:sym typeface="Helvetica Neue"/>
              </a:rPr>
              <a:t> </a:t>
            </a:r>
            <a:r>
              <a:rPr lang="iw" sz="1200">
                <a:solidFill>
                  <a:schemeClr val="dk1"/>
                </a:solidFill>
              </a:rPr>
              <a:t>קבוצה</a:t>
            </a:r>
            <a:r>
              <a:rPr lang="iw" sz="1200">
                <a:solidFill>
                  <a:schemeClr val="dk1"/>
                </a:solidFill>
                <a:latin typeface="Helvetica Neue"/>
                <a:ea typeface="Helvetica Neue"/>
                <a:cs typeface="Helvetica Neue"/>
                <a:sym typeface="Helvetica Neue"/>
              </a:rPr>
              <a:t>.</a:t>
            </a:r>
            <a:endParaRPr sz="1200">
              <a:solidFill>
                <a:schemeClr val="dk1"/>
              </a:solidFill>
              <a:latin typeface="Helvetica Neue"/>
              <a:ea typeface="Helvetica Neue"/>
              <a:cs typeface="Helvetica Neue"/>
              <a:sym typeface="Helvetica Neue"/>
            </a:endParaRPr>
          </a:p>
          <a:p>
            <a:pPr marL="0" lvl="0" indent="0" algn="r" rtl="1">
              <a:spcBef>
                <a:spcPts val="0"/>
              </a:spcBef>
              <a:spcAft>
                <a:spcPts val="0"/>
              </a:spcAft>
              <a:buNone/>
            </a:pPr>
            <a:r>
              <a:rPr lang="iw" sz="1200" b="1">
                <a:solidFill>
                  <a:schemeClr val="dk1"/>
                </a:solidFill>
              </a:rPr>
              <a:t>דגשים</a:t>
            </a:r>
            <a:r>
              <a:rPr lang="iw" sz="1200" b="1">
                <a:solidFill>
                  <a:schemeClr val="dk1"/>
                </a:solidFill>
                <a:latin typeface="Helvetica Neue"/>
                <a:ea typeface="Helvetica Neue"/>
                <a:cs typeface="Helvetica Neue"/>
                <a:sym typeface="Helvetica Neue"/>
              </a:rPr>
              <a:t> - </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457200" lvl="0" indent="-304800" algn="r" rtl="1">
              <a:spcBef>
                <a:spcPts val="0"/>
              </a:spcBef>
              <a:spcAft>
                <a:spcPts val="0"/>
              </a:spcAft>
              <a:buClr>
                <a:schemeClr val="dk1"/>
              </a:buClr>
              <a:buSzPts val="1200"/>
              <a:buFont typeface="Helvetica Neue"/>
              <a:buAutoNum type="arabicPeriod"/>
            </a:pPr>
            <a:r>
              <a:rPr lang="iw" sz="1200">
                <a:solidFill>
                  <a:schemeClr val="dk1"/>
                </a:solidFill>
              </a:rPr>
              <a:t>יש</a:t>
            </a:r>
            <a:r>
              <a:rPr lang="iw" sz="1200">
                <a:solidFill>
                  <a:schemeClr val="dk1"/>
                </a:solidFill>
                <a:latin typeface="Helvetica Neue"/>
                <a:ea typeface="Helvetica Neue"/>
                <a:cs typeface="Helvetica Neue"/>
                <a:sym typeface="Helvetica Neue"/>
              </a:rPr>
              <a:t> </a:t>
            </a:r>
            <a:r>
              <a:rPr lang="iw" sz="1200">
                <a:solidFill>
                  <a:schemeClr val="dk1"/>
                </a:solidFill>
              </a:rPr>
              <a:t>לנסות</a:t>
            </a:r>
            <a:r>
              <a:rPr lang="iw" sz="1200">
                <a:solidFill>
                  <a:schemeClr val="dk1"/>
                </a:solidFill>
                <a:latin typeface="Helvetica Neue"/>
                <a:ea typeface="Helvetica Neue"/>
                <a:cs typeface="Helvetica Neue"/>
                <a:sym typeface="Helvetica Neue"/>
              </a:rPr>
              <a:t> </a:t>
            </a:r>
            <a:r>
              <a:rPr lang="iw" sz="1200">
                <a:solidFill>
                  <a:schemeClr val="dk1"/>
                </a:solidFill>
              </a:rPr>
              <a:t>ולהשתמש</a:t>
            </a:r>
            <a:r>
              <a:rPr lang="iw" sz="1200">
                <a:solidFill>
                  <a:schemeClr val="dk1"/>
                </a:solidFill>
                <a:latin typeface="Helvetica Neue"/>
                <a:ea typeface="Helvetica Neue"/>
                <a:cs typeface="Helvetica Neue"/>
                <a:sym typeface="Helvetica Neue"/>
              </a:rPr>
              <a:t> </a:t>
            </a:r>
            <a:r>
              <a:rPr lang="iw" sz="1200">
                <a:solidFill>
                  <a:schemeClr val="dk1"/>
                </a:solidFill>
              </a:rPr>
              <a:t>בטכניקות</a:t>
            </a:r>
            <a:r>
              <a:rPr lang="iw" sz="1200">
                <a:solidFill>
                  <a:schemeClr val="dk1"/>
                </a:solidFill>
                <a:latin typeface="Helvetica Neue"/>
                <a:ea typeface="Helvetica Neue"/>
                <a:cs typeface="Helvetica Neue"/>
                <a:sym typeface="Helvetica Neue"/>
              </a:rPr>
              <a:t> </a:t>
            </a:r>
            <a:r>
              <a:rPr lang="iw" sz="1200">
                <a:solidFill>
                  <a:schemeClr val="dk1"/>
                </a:solidFill>
              </a:rPr>
              <a:t>השונות</a:t>
            </a:r>
            <a:r>
              <a:rPr lang="iw" sz="1200">
                <a:solidFill>
                  <a:schemeClr val="dk1"/>
                </a:solidFill>
                <a:latin typeface="Helvetica Neue"/>
                <a:ea typeface="Helvetica Neue"/>
                <a:cs typeface="Helvetica Neue"/>
                <a:sym typeface="Helvetica Neue"/>
              </a:rPr>
              <a:t> </a:t>
            </a:r>
            <a:r>
              <a:rPr lang="iw" sz="1200">
                <a:solidFill>
                  <a:schemeClr val="dk1"/>
                </a:solidFill>
              </a:rPr>
              <a:t>שלמדנו</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914400" lvl="0" indent="-304800" algn="r" rtl="1">
              <a:spcBef>
                <a:spcPts val="0"/>
              </a:spcBef>
              <a:spcAft>
                <a:spcPts val="0"/>
              </a:spcAft>
              <a:buClr>
                <a:schemeClr val="dk1"/>
              </a:buClr>
              <a:buSzPts val="1200"/>
              <a:buFont typeface="Helvetica Neue"/>
              <a:buChar char="-"/>
            </a:pPr>
            <a:r>
              <a:rPr lang="iw" sz="1200" b="1">
                <a:solidFill>
                  <a:schemeClr val="dk1"/>
                </a:solidFill>
              </a:rPr>
              <a:t>עבור</a:t>
            </a:r>
            <a:r>
              <a:rPr lang="iw" sz="1200" b="1">
                <a:solidFill>
                  <a:schemeClr val="dk1"/>
                </a:solidFill>
                <a:latin typeface="Helvetica Neue"/>
                <a:ea typeface="Helvetica Neue"/>
                <a:cs typeface="Helvetica Neue"/>
                <a:sym typeface="Helvetica Neue"/>
              </a:rPr>
              <a:t> </a:t>
            </a:r>
            <a:r>
              <a:rPr lang="iw" sz="1200" b="1">
                <a:solidFill>
                  <a:schemeClr val="dk1"/>
                </a:solidFill>
              </a:rPr>
              <a:t>הגדרת</a:t>
            </a:r>
            <a:r>
              <a:rPr lang="iw" sz="1200" b="1">
                <a:solidFill>
                  <a:schemeClr val="dk1"/>
                </a:solidFill>
                <a:latin typeface="Helvetica Neue"/>
                <a:ea typeface="Helvetica Neue"/>
                <a:cs typeface="Helvetica Neue"/>
                <a:sym typeface="Helvetica Neue"/>
              </a:rPr>
              <a:t> </a:t>
            </a:r>
            <a:r>
              <a:rPr lang="iw" sz="1200" b="1">
                <a:solidFill>
                  <a:schemeClr val="dk1"/>
                </a:solidFill>
              </a:rPr>
              <a:t>הבעיה</a:t>
            </a:r>
            <a:r>
              <a:rPr lang="iw" sz="1200">
                <a:solidFill>
                  <a:schemeClr val="dk1"/>
                </a:solidFill>
                <a:latin typeface="Helvetica Neue"/>
                <a:ea typeface="Helvetica Neue"/>
                <a:cs typeface="Helvetica Neue"/>
                <a:sym typeface="Helvetica Neue"/>
              </a:rPr>
              <a:t>, </a:t>
            </a:r>
            <a:r>
              <a:rPr lang="iw" sz="1200">
                <a:solidFill>
                  <a:schemeClr val="dk1"/>
                </a:solidFill>
              </a:rPr>
              <a:t>נסו</a:t>
            </a:r>
            <a:r>
              <a:rPr lang="iw" sz="1200">
                <a:solidFill>
                  <a:schemeClr val="dk1"/>
                </a:solidFill>
                <a:latin typeface="Helvetica Neue"/>
                <a:ea typeface="Helvetica Neue"/>
                <a:cs typeface="Helvetica Neue"/>
                <a:sym typeface="Helvetica Neue"/>
              </a:rPr>
              <a:t> </a:t>
            </a:r>
            <a:r>
              <a:rPr lang="iw" sz="1200">
                <a:solidFill>
                  <a:schemeClr val="dk1"/>
                </a:solidFill>
              </a:rPr>
              <a:t>לחשוב</a:t>
            </a:r>
            <a:r>
              <a:rPr lang="iw" sz="1200">
                <a:solidFill>
                  <a:schemeClr val="dk1"/>
                </a:solidFill>
                <a:latin typeface="Helvetica Neue"/>
                <a:ea typeface="Helvetica Neue"/>
                <a:cs typeface="Helvetica Neue"/>
                <a:sym typeface="Helvetica Neue"/>
              </a:rPr>
              <a:t> </a:t>
            </a:r>
            <a:r>
              <a:rPr lang="iw" sz="1200">
                <a:solidFill>
                  <a:schemeClr val="dk1"/>
                </a:solidFill>
              </a:rPr>
              <a:t>האם</a:t>
            </a:r>
            <a:r>
              <a:rPr lang="iw" sz="1200">
                <a:solidFill>
                  <a:schemeClr val="dk1"/>
                </a:solidFill>
                <a:latin typeface="Helvetica Neue"/>
                <a:ea typeface="Helvetica Neue"/>
                <a:cs typeface="Helvetica Neue"/>
                <a:sym typeface="Helvetica Neue"/>
              </a:rPr>
              <a:t> </a:t>
            </a:r>
            <a:r>
              <a:rPr lang="iw" sz="1200">
                <a:solidFill>
                  <a:schemeClr val="dk1"/>
                </a:solidFill>
              </a:rPr>
              <a:t>נתקלתם</a:t>
            </a:r>
            <a:r>
              <a:rPr lang="iw" sz="1200">
                <a:solidFill>
                  <a:schemeClr val="dk1"/>
                </a:solidFill>
                <a:latin typeface="Helvetica Neue"/>
                <a:ea typeface="Helvetica Neue"/>
                <a:cs typeface="Helvetica Neue"/>
                <a:sym typeface="Helvetica Neue"/>
              </a:rPr>
              <a:t> </a:t>
            </a:r>
            <a:r>
              <a:rPr lang="iw" sz="1200">
                <a:solidFill>
                  <a:schemeClr val="dk1"/>
                </a:solidFill>
              </a:rPr>
              <a:t>ב</a:t>
            </a:r>
            <a:r>
              <a:rPr lang="iw" sz="1200">
                <a:solidFill>
                  <a:schemeClr val="dk1"/>
                </a:solidFill>
                <a:latin typeface="Helvetica Neue"/>
                <a:ea typeface="Helvetica Neue"/>
                <a:cs typeface="Helvetica Neue"/>
                <a:sym typeface="Helvetica Neue"/>
              </a:rPr>
              <a:t>"</a:t>
            </a:r>
            <a:r>
              <a:rPr lang="iw" sz="1200">
                <a:solidFill>
                  <a:schemeClr val="dk1"/>
                </a:solidFill>
              </a:rPr>
              <a:t>כאב</a:t>
            </a:r>
            <a:r>
              <a:rPr lang="iw" sz="1200">
                <a:solidFill>
                  <a:schemeClr val="dk1"/>
                </a:solidFill>
                <a:latin typeface="Helvetica Neue"/>
                <a:ea typeface="Helvetica Neue"/>
                <a:cs typeface="Helvetica Neue"/>
                <a:sym typeface="Helvetica Neue"/>
              </a:rPr>
              <a:t> </a:t>
            </a:r>
            <a:r>
              <a:rPr lang="iw" sz="1200">
                <a:solidFill>
                  <a:schemeClr val="dk1"/>
                </a:solidFill>
              </a:rPr>
              <a:t>אישי</a:t>
            </a:r>
            <a:r>
              <a:rPr lang="iw" sz="1200">
                <a:solidFill>
                  <a:schemeClr val="dk1"/>
                </a:solidFill>
                <a:latin typeface="Helvetica Neue"/>
                <a:ea typeface="Helvetica Neue"/>
                <a:cs typeface="Helvetica Neue"/>
                <a:sym typeface="Helvetica Neue"/>
              </a:rPr>
              <a:t>" </a:t>
            </a:r>
            <a:r>
              <a:rPr lang="iw" sz="1200">
                <a:solidFill>
                  <a:schemeClr val="dk1"/>
                </a:solidFill>
              </a:rPr>
              <a:t>או</a:t>
            </a:r>
            <a:r>
              <a:rPr lang="iw" sz="1200">
                <a:solidFill>
                  <a:schemeClr val="dk1"/>
                </a:solidFill>
                <a:latin typeface="Helvetica Neue"/>
                <a:ea typeface="Helvetica Neue"/>
                <a:cs typeface="Helvetica Neue"/>
                <a:sym typeface="Helvetica Neue"/>
              </a:rPr>
              <a:t> </a:t>
            </a:r>
            <a:r>
              <a:rPr lang="iw" sz="1200">
                <a:solidFill>
                  <a:schemeClr val="dk1"/>
                </a:solidFill>
              </a:rPr>
              <a:t>צורך</a:t>
            </a:r>
            <a:r>
              <a:rPr lang="iw" sz="1200">
                <a:solidFill>
                  <a:schemeClr val="dk1"/>
                </a:solidFill>
                <a:latin typeface="Helvetica Neue"/>
                <a:ea typeface="Helvetica Neue"/>
                <a:cs typeface="Helvetica Neue"/>
                <a:sym typeface="Helvetica Neue"/>
              </a:rPr>
              <a:t> </a:t>
            </a:r>
            <a:r>
              <a:rPr lang="iw" sz="1200">
                <a:solidFill>
                  <a:schemeClr val="dk1"/>
                </a:solidFill>
              </a:rPr>
              <a:t>קודם</a:t>
            </a:r>
            <a:r>
              <a:rPr lang="iw" sz="1200">
                <a:solidFill>
                  <a:schemeClr val="dk1"/>
                </a:solidFill>
                <a:latin typeface="Helvetica Neue"/>
                <a:ea typeface="Helvetica Neue"/>
                <a:cs typeface="Helvetica Neue"/>
                <a:sym typeface="Helvetica Neue"/>
              </a:rPr>
              <a:t> </a:t>
            </a:r>
            <a:r>
              <a:rPr lang="iw" sz="1200">
                <a:solidFill>
                  <a:schemeClr val="dk1"/>
                </a:solidFill>
              </a:rPr>
              <a:t>שנותר</a:t>
            </a:r>
            <a:r>
              <a:rPr lang="iw" sz="1200">
                <a:solidFill>
                  <a:schemeClr val="dk1"/>
                </a:solidFill>
                <a:latin typeface="Helvetica Neue"/>
                <a:ea typeface="Helvetica Neue"/>
                <a:cs typeface="Helvetica Neue"/>
                <a:sym typeface="Helvetica Neue"/>
              </a:rPr>
              <a:t> </a:t>
            </a:r>
            <a:r>
              <a:rPr lang="iw" sz="1200">
                <a:solidFill>
                  <a:schemeClr val="dk1"/>
                </a:solidFill>
              </a:rPr>
              <a:t>ללא</a:t>
            </a:r>
            <a:r>
              <a:rPr lang="iw" sz="1200">
                <a:solidFill>
                  <a:schemeClr val="dk1"/>
                </a:solidFill>
                <a:latin typeface="Helvetica Neue"/>
                <a:ea typeface="Helvetica Neue"/>
                <a:cs typeface="Helvetica Neue"/>
                <a:sym typeface="Helvetica Neue"/>
              </a:rPr>
              <a:t> </a:t>
            </a:r>
            <a:r>
              <a:rPr lang="iw" sz="1200">
                <a:solidFill>
                  <a:schemeClr val="dk1"/>
                </a:solidFill>
              </a:rPr>
              <a:t>מענה</a:t>
            </a:r>
            <a:r>
              <a:rPr lang="iw" sz="1200">
                <a:solidFill>
                  <a:schemeClr val="dk1"/>
                </a:solidFill>
                <a:latin typeface="Helvetica Neue"/>
                <a:ea typeface="Helvetica Neue"/>
                <a:cs typeface="Helvetica Neue"/>
                <a:sym typeface="Helvetica Neue"/>
              </a:rPr>
              <a:t>. </a:t>
            </a:r>
            <a:r>
              <a:rPr lang="iw" sz="1200">
                <a:solidFill>
                  <a:schemeClr val="dk1"/>
                </a:solidFill>
              </a:rPr>
              <a:t>נסו</a:t>
            </a:r>
            <a:r>
              <a:rPr lang="iw" sz="1200">
                <a:solidFill>
                  <a:schemeClr val="dk1"/>
                </a:solidFill>
                <a:latin typeface="Helvetica Neue"/>
                <a:ea typeface="Helvetica Neue"/>
                <a:cs typeface="Helvetica Neue"/>
                <a:sym typeface="Helvetica Neue"/>
              </a:rPr>
              <a:t> </a:t>
            </a:r>
            <a:r>
              <a:rPr lang="iw" sz="1200">
                <a:solidFill>
                  <a:schemeClr val="dk1"/>
                </a:solidFill>
              </a:rPr>
              <a:t>להבחין</a:t>
            </a:r>
            <a:r>
              <a:rPr lang="iw" sz="1200">
                <a:solidFill>
                  <a:schemeClr val="dk1"/>
                </a:solidFill>
                <a:latin typeface="Helvetica Neue"/>
                <a:ea typeface="Helvetica Neue"/>
                <a:cs typeface="Helvetica Neue"/>
                <a:sym typeface="Helvetica Neue"/>
              </a:rPr>
              <a:t> </a:t>
            </a:r>
            <a:r>
              <a:rPr lang="iw" sz="1200">
                <a:solidFill>
                  <a:schemeClr val="dk1"/>
                </a:solidFill>
              </a:rPr>
              <a:t>בפערים</a:t>
            </a:r>
            <a:r>
              <a:rPr lang="iw" sz="1200">
                <a:solidFill>
                  <a:schemeClr val="dk1"/>
                </a:solidFill>
                <a:latin typeface="Helvetica Neue"/>
                <a:ea typeface="Helvetica Neue"/>
                <a:cs typeface="Helvetica Neue"/>
                <a:sym typeface="Helvetica Neue"/>
              </a:rPr>
              <a:t> </a:t>
            </a:r>
            <a:r>
              <a:rPr lang="iw" sz="1200">
                <a:solidFill>
                  <a:schemeClr val="dk1"/>
                </a:solidFill>
              </a:rPr>
              <a:t>או</a:t>
            </a:r>
            <a:r>
              <a:rPr lang="iw" sz="1200">
                <a:solidFill>
                  <a:schemeClr val="dk1"/>
                </a:solidFill>
                <a:latin typeface="Helvetica Neue"/>
                <a:ea typeface="Helvetica Neue"/>
                <a:cs typeface="Helvetica Neue"/>
                <a:sym typeface="Helvetica Neue"/>
              </a:rPr>
              <a:t> </a:t>
            </a:r>
            <a:r>
              <a:rPr lang="iw" sz="1200">
                <a:solidFill>
                  <a:schemeClr val="dk1"/>
                </a:solidFill>
              </a:rPr>
              <a:t>בעיות</a:t>
            </a:r>
            <a:r>
              <a:rPr lang="iw" sz="1200">
                <a:solidFill>
                  <a:schemeClr val="dk1"/>
                </a:solidFill>
                <a:latin typeface="Helvetica Neue"/>
                <a:ea typeface="Helvetica Neue"/>
                <a:cs typeface="Helvetica Neue"/>
                <a:sym typeface="Helvetica Neue"/>
              </a:rPr>
              <a:t> </a:t>
            </a:r>
            <a:r>
              <a:rPr lang="iw" sz="1200">
                <a:solidFill>
                  <a:schemeClr val="dk1"/>
                </a:solidFill>
              </a:rPr>
              <a:t>שונות</a:t>
            </a:r>
            <a:r>
              <a:rPr lang="iw" sz="1200">
                <a:solidFill>
                  <a:schemeClr val="dk1"/>
                </a:solidFill>
                <a:latin typeface="Helvetica Neue"/>
                <a:ea typeface="Helvetica Neue"/>
                <a:cs typeface="Helvetica Neue"/>
                <a:sym typeface="Helvetica Neue"/>
              </a:rPr>
              <a:t> </a:t>
            </a:r>
            <a:r>
              <a:rPr lang="iw" sz="1200">
                <a:solidFill>
                  <a:schemeClr val="dk1"/>
                </a:solidFill>
              </a:rPr>
              <a:t>וחקרו</a:t>
            </a:r>
            <a:r>
              <a:rPr lang="iw" sz="1200">
                <a:solidFill>
                  <a:schemeClr val="dk1"/>
                </a:solidFill>
                <a:latin typeface="Helvetica Neue"/>
                <a:ea typeface="Helvetica Neue"/>
                <a:cs typeface="Helvetica Neue"/>
                <a:sym typeface="Helvetica Neue"/>
              </a:rPr>
              <a:t> </a:t>
            </a:r>
            <a:r>
              <a:rPr lang="iw" sz="1200">
                <a:solidFill>
                  <a:schemeClr val="dk1"/>
                </a:solidFill>
              </a:rPr>
              <a:t>את</a:t>
            </a:r>
            <a:r>
              <a:rPr lang="iw" sz="1200">
                <a:solidFill>
                  <a:schemeClr val="dk1"/>
                </a:solidFill>
                <a:latin typeface="Helvetica Neue"/>
                <a:ea typeface="Helvetica Neue"/>
                <a:cs typeface="Helvetica Neue"/>
                <a:sym typeface="Helvetica Neue"/>
              </a:rPr>
              <a:t> </a:t>
            </a:r>
            <a:r>
              <a:rPr lang="iw" sz="1200">
                <a:solidFill>
                  <a:schemeClr val="dk1"/>
                </a:solidFill>
              </a:rPr>
              <a:t>הסיבות</a:t>
            </a:r>
            <a:r>
              <a:rPr lang="iw" sz="1200">
                <a:solidFill>
                  <a:schemeClr val="dk1"/>
                </a:solidFill>
                <a:latin typeface="Helvetica Neue"/>
                <a:ea typeface="Helvetica Neue"/>
                <a:cs typeface="Helvetica Neue"/>
                <a:sym typeface="Helvetica Neue"/>
              </a:rPr>
              <a:t> </a:t>
            </a:r>
            <a:r>
              <a:rPr lang="iw" sz="1200">
                <a:solidFill>
                  <a:schemeClr val="dk1"/>
                </a:solidFill>
              </a:rPr>
              <a:t>שלהן</a:t>
            </a:r>
            <a:r>
              <a:rPr lang="iw" sz="1200">
                <a:solidFill>
                  <a:schemeClr val="dk1"/>
                </a:solidFill>
                <a:latin typeface="Helvetica Neue"/>
                <a:ea typeface="Helvetica Neue"/>
                <a:cs typeface="Helvetica Neue"/>
                <a:sym typeface="Helvetica Neue"/>
              </a:rPr>
              <a:t>.</a:t>
            </a:r>
            <a:endParaRPr sz="1200">
              <a:solidFill>
                <a:schemeClr val="dk1"/>
              </a:solidFill>
              <a:latin typeface="Helvetica Neue"/>
              <a:ea typeface="Helvetica Neue"/>
              <a:cs typeface="Helvetica Neue"/>
              <a:sym typeface="Helvetica Neue"/>
            </a:endParaRPr>
          </a:p>
          <a:p>
            <a:pPr marL="914400" lvl="0" indent="-304800" algn="r" rtl="1">
              <a:spcBef>
                <a:spcPts val="0"/>
              </a:spcBef>
              <a:spcAft>
                <a:spcPts val="0"/>
              </a:spcAft>
              <a:buClr>
                <a:schemeClr val="dk1"/>
              </a:buClr>
              <a:buSzPts val="1200"/>
              <a:buFont typeface="Helvetica Neue"/>
              <a:buChar char="-"/>
            </a:pPr>
            <a:r>
              <a:rPr lang="iw" sz="1200">
                <a:solidFill>
                  <a:schemeClr val="dk1"/>
                </a:solidFill>
              </a:rPr>
              <a:t>עבור</a:t>
            </a:r>
            <a:r>
              <a:rPr lang="iw" sz="1200">
                <a:solidFill>
                  <a:schemeClr val="dk1"/>
                </a:solidFill>
                <a:latin typeface="Helvetica Neue"/>
                <a:ea typeface="Helvetica Neue"/>
                <a:cs typeface="Helvetica Neue"/>
                <a:sym typeface="Helvetica Neue"/>
              </a:rPr>
              <a:t> </a:t>
            </a:r>
            <a:r>
              <a:rPr lang="iw" sz="1200">
                <a:solidFill>
                  <a:schemeClr val="dk1"/>
                </a:solidFill>
              </a:rPr>
              <a:t>סיעור</a:t>
            </a:r>
            <a:r>
              <a:rPr lang="iw" sz="1200">
                <a:solidFill>
                  <a:schemeClr val="dk1"/>
                </a:solidFill>
                <a:latin typeface="Helvetica Neue"/>
                <a:ea typeface="Helvetica Neue"/>
                <a:cs typeface="Helvetica Neue"/>
                <a:sym typeface="Helvetica Neue"/>
              </a:rPr>
              <a:t> </a:t>
            </a:r>
            <a:r>
              <a:rPr lang="iw" sz="1200">
                <a:solidFill>
                  <a:schemeClr val="dk1"/>
                </a:solidFill>
              </a:rPr>
              <a:t>המוחות</a:t>
            </a:r>
            <a:r>
              <a:rPr lang="iw" sz="1200">
                <a:solidFill>
                  <a:schemeClr val="dk1"/>
                </a:solidFill>
                <a:latin typeface="Helvetica Neue"/>
                <a:ea typeface="Helvetica Neue"/>
                <a:cs typeface="Helvetica Neue"/>
                <a:sym typeface="Helvetica Neue"/>
              </a:rPr>
              <a:t>, </a:t>
            </a:r>
            <a:r>
              <a:rPr lang="iw" sz="1200">
                <a:solidFill>
                  <a:schemeClr val="dk1"/>
                </a:solidFill>
              </a:rPr>
              <a:t>הקפידו</a:t>
            </a:r>
            <a:r>
              <a:rPr lang="iw" sz="1200">
                <a:solidFill>
                  <a:schemeClr val="dk1"/>
                </a:solidFill>
                <a:latin typeface="Helvetica Neue"/>
                <a:ea typeface="Helvetica Neue"/>
                <a:cs typeface="Helvetica Neue"/>
                <a:sym typeface="Helvetica Neue"/>
              </a:rPr>
              <a:t> </a:t>
            </a:r>
            <a:r>
              <a:rPr lang="iw" sz="1200">
                <a:solidFill>
                  <a:schemeClr val="dk1"/>
                </a:solidFill>
              </a:rPr>
              <a:t>על</a:t>
            </a:r>
            <a:r>
              <a:rPr lang="iw" sz="1200">
                <a:solidFill>
                  <a:schemeClr val="dk1"/>
                </a:solidFill>
                <a:latin typeface="Helvetica Neue"/>
                <a:ea typeface="Helvetica Neue"/>
                <a:cs typeface="Helvetica Neue"/>
                <a:sym typeface="Helvetica Neue"/>
              </a:rPr>
              <a:t> </a:t>
            </a:r>
            <a:r>
              <a:rPr lang="iw" sz="1200">
                <a:solidFill>
                  <a:schemeClr val="dk1"/>
                </a:solidFill>
              </a:rPr>
              <a:t>היסודות</a:t>
            </a:r>
            <a:r>
              <a:rPr lang="iw" sz="1200">
                <a:solidFill>
                  <a:schemeClr val="dk1"/>
                </a:solidFill>
                <a:latin typeface="Helvetica Neue"/>
                <a:ea typeface="Helvetica Neue"/>
                <a:cs typeface="Helvetica Neue"/>
                <a:sym typeface="Helvetica Neue"/>
              </a:rPr>
              <a:t> </a:t>
            </a:r>
            <a:r>
              <a:rPr lang="iw" sz="1200">
                <a:solidFill>
                  <a:schemeClr val="dk1"/>
                </a:solidFill>
              </a:rPr>
              <a:t>השונים</a:t>
            </a:r>
            <a:r>
              <a:rPr lang="iw" sz="1200">
                <a:solidFill>
                  <a:schemeClr val="dk1"/>
                </a:solidFill>
                <a:latin typeface="Helvetica Neue"/>
                <a:ea typeface="Helvetica Neue"/>
                <a:cs typeface="Helvetica Neue"/>
                <a:sym typeface="Helvetica Neue"/>
              </a:rPr>
              <a:t>. </a:t>
            </a:r>
            <a:r>
              <a:rPr lang="iw" sz="1200">
                <a:solidFill>
                  <a:schemeClr val="dk1"/>
                </a:solidFill>
              </a:rPr>
              <a:t>נסו</a:t>
            </a:r>
            <a:r>
              <a:rPr lang="iw" sz="1200">
                <a:solidFill>
                  <a:schemeClr val="dk1"/>
                </a:solidFill>
                <a:latin typeface="Helvetica Neue"/>
                <a:ea typeface="Helvetica Neue"/>
                <a:cs typeface="Helvetica Neue"/>
                <a:sym typeface="Helvetica Neue"/>
              </a:rPr>
              <a:t> </a:t>
            </a:r>
            <a:r>
              <a:rPr lang="iw" sz="1200">
                <a:solidFill>
                  <a:schemeClr val="dk1"/>
                </a:solidFill>
              </a:rPr>
              <a:t>להשתמש</a:t>
            </a:r>
            <a:r>
              <a:rPr lang="iw" sz="1200">
                <a:solidFill>
                  <a:schemeClr val="dk1"/>
                </a:solidFill>
                <a:latin typeface="Helvetica Neue"/>
                <a:ea typeface="Helvetica Neue"/>
                <a:cs typeface="Helvetica Neue"/>
                <a:sym typeface="Helvetica Neue"/>
              </a:rPr>
              <a:t> </a:t>
            </a:r>
            <a:r>
              <a:rPr lang="iw" sz="1200">
                <a:solidFill>
                  <a:schemeClr val="dk1"/>
                </a:solidFill>
              </a:rPr>
              <a:t>בטכניקות</a:t>
            </a:r>
            <a:r>
              <a:rPr lang="iw" sz="1200">
                <a:solidFill>
                  <a:schemeClr val="dk1"/>
                </a:solidFill>
                <a:latin typeface="Helvetica Neue"/>
                <a:ea typeface="Helvetica Neue"/>
                <a:cs typeface="Helvetica Neue"/>
                <a:sym typeface="Helvetica Neue"/>
              </a:rPr>
              <a:t> </a:t>
            </a:r>
            <a:r>
              <a:rPr lang="iw" sz="1200">
                <a:solidFill>
                  <a:schemeClr val="dk1"/>
                </a:solidFill>
              </a:rPr>
              <a:t>השונות</a:t>
            </a:r>
            <a:r>
              <a:rPr lang="iw" sz="1200">
                <a:solidFill>
                  <a:schemeClr val="dk1"/>
                </a:solidFill>
                <a:latin typeface="Helvetica Neue"/>
                <a:ea typeface="Helvetica Neue"/>
                <a:cs typeface="Helvetica Neue"/>
                <a:sym typeface="Helvetica Neue"/>
              </a:rPr>
              <a:t> </a:t>
            </a:r>
            <a:r>
              <a:rPr lang="iw" sz="1200">
                <a:solidFill>
                  <a:schemeClr val="dk1"/>
                </a:solidFill>
              </a:rPr>
              <a:t>ותתעדו</a:t>
            </a:r>
            <a:r>
              <a:rPr lang="iw" sz="1200">
                <a:solidFill>
                  <a:schemeClr val="dk1"/>
                </a:solidFill>
                <a:latin typeface="Helvetica Neue"/>
                <a:ea typeface="Helvetica Neue"/>
                <a:cs typeface="Helvetica Neue"/>
                <a:sym typeface="Helvetica Neue"/>
              </a:rPr>
              <a:t> </a:t>
            </a:r>
            <a:r>
              <a:rPr lang="iw" sz="1200">
                <a:solidFill>
                  <a:schemeClr val="dk1"/>
                </a:solidFill>
              </a:rPr>
              <a:t>את</a:t>
            </a:r>
            <a:r>
              <a:rPr lang="iw" sz="1200">
                <a:solidFill>
                  <a:schemeClr val="dk1"/>
                </a:solidFill>
                <a:latin typeface="Helvetica Neue"/>
                <a:ea typeface="Helvetica Neue"/>
                <a:cs typeface="Helvetica Neue"/>
                <a:sym typeface="Helvetica Neue"/>
              </a:rPr>
              <a:t> </a:t>
            </a:r>
            <a:r>
              <a:rPr lang="iw" sz="1200">
                <a:solidFill>
                  <a:schemeClr val="dk1"/>
                </a:solidFill>
              </a:rPr>
              <a:t>על</a:t>
            </a:r>
            <a:r>
              <a:rPr lang="iw" sz="1200">
                <a:solidFill>
                  <a:schemeClr val="dk1"/>
                </a:solidFill>
                <a:latin typeface="Helvetica Neue"/>
                <a:ea typeface="Helvetica Neue"/>
                <a:cs typeface="Helvetica Neue"/>
                <a:sym typeface="Helvetica Neue"/>
              </a:rPr>
              <a:t> </a:t>
            </a:r>
            <a:r>
              <a:rPr lang="iw" sz="1200">
                <a:solidFill>
                  <a:schemeClr val="dk1"/>
                </a:solidFill>
              </a:rPr>
              <a:t>הרעיונות</a:t>
            </a:r>
            <a:r>
              <a:rPr lang="iw" sz="1200">
                <a:solidFill>
                  <a:schemeClr val="dk1"/>
                </a:solidFill>
                <a:latin typeface="Helvetica Neue"/>
                <a:ea typeface="Helvetica Neue"/>
                <a:cs typeface="Helvetica Neue"/>
                <a:sym typeface="Helvetica Neue"/>
              </a:rPr>
              <a:t> </a:t>
            </a:r>
            <a:r>
              <a:rPr lang="iw" sz="1200">
                <a:solidFill>
                  <a:schemeClr val="dk1"/>
                </a:solidFill>
              </a:rPr>
              <a:t>שעולים</a:t>
            </a:r>
            <a:r>
              <a:rPr lang="iw" sz="1200">
                <a:solidFill>
                  <a:schemeClr val="dk1"/>
                </a:solidFill>
                <a:latin typeface="Helvetica Neue"/>
                <a:ea typeface="Helvetica Neue"/>
                <a:cs typeface="Helvetica Neue"/>
                <a:sym typeface="Helvetica Neue"/>
              </a:rPr>
              <a:t> </a:t>
            </a:r>
            <a:r>
              <a:rPr lang="iw" sz="1200">
                <a:solidFill>
                  <a:schemeClr val="dk1"/>
                </a:solidFill>
              </a:rPr>
              <a:t>לכם</a:t>
            </a:r>
            <a:r>
              <a:rPr lang="iw" sz="1200">
                <a:solidFill>
                  <a:schemeClr val="dk1"/>
                </a:solidFill>
                <a:latin typeface="Helvetica Neue"/>
                <a:ea typeface="Helvetica Neue"/>
                <a:cs typeface="Helvetica Neue"/>
                <a:sym typeface="Helvetica Neue"/>
              </a:rPr>
              <a:t> </a:t>
            </a:r>
            <a:r>
              <a:rPr lang="iw" sz="1200">
                <a:solidFill>
                  <a:schemeClr val="dk1"/>
                </a:solidFill>
              </a:rPr>
              <a:t>גם</a:t>
            </a:r>
            <a:r>
              <a:rPr lang="iw" sz="1200">
                <a:solidFill>
                  <a:schemeClr val="dk1"/>
                </a:solidFill>
                <a:latin typeface="Helvetica Neue"/>
                <a:ea typeface="Helvetica Neue"/>
                <a:cs typeface="Helvetica Neue"/>
                <a:sym typeface="Helvetica Neue"/>
              </a:rPr>
              <a:t> </a:t>
            </a:r>
            <a:r>
              <a:rPr lang="iw" sz="1200">
                <a:solidFill>
                  <a:schemeClr val="dk1"/>
                </a:solidFill>
              </a:rPr>
              <a:t>אם</a:t>
            </a:r>
            <a:r>
              <a:rPr lang="iw" sz="1200">
                <a:solidFill>
                  <a:schemeClr val="dk1"/>
                </a:solidFill>
                <a:latin typeface="Helvetica Neue"/>
                <a:ea typeface="Helvetica Neue"/>
                <a:cs typeface="Helvetica Neue"/>
                <a:sym typeface="Helvetica Neue"/>
              </a:rPr>
              <a:t> </a:t>
            </a:r>
            <a:r>
              <a:rPr lang="iw" sz="1200">
                <a:solidFill>
                  <a:schemeClr val="dk1"/>
                </a:solidFill>
              </a:rPr>
              <a:t>אתם</a:t>
            </a:r>
            <a:r>
              <a:rPr lang="iw" sz="1200">
                <a:solidFill>
                  <a:schemeClr val="dk1"/>
                </a:solidFill>
                <a:latin typeface="Helvetica Neue"/>
                <a:ea typeface="Helvetica Neue"/>
                <a:cs typeface="Helvetica Neue"/>
                <a:sym typeface="Helvetica Neue"/>
              </a:rPr>
              <a:t> </a:t>
            </a:r>
            <a:r>
              <a:rPr lang="iw" sz="1200">
                <a:solidFill>
                  <a:schemeClr val="dk1"/>
                </a:solidFill>
              </a:rPr>
              <a:t>חושבים</a:t>
            </a:r>
            <a:r>
              <a:rPr lang="iw" sz="1200">
                <a:solidFill>
                  <a:schemeClr val="dk1"/>
                </a:solidFill>
                <a:latin typeface="Helvetica Neue"/>
                <a:ea typeface="Helvetica Neue"/>
                <a:cs typeface="Helvetica Neue"/>
                <a:sym typeface="Helvetica Neue"/>
              </a:rPr>
              <a:t> </a:t>
            </a:r>
            <a:r>
              <a:rPr lang="iw" sz="1200">
                <a:solidFill>
                  <a:schemeClr val="dk1"/>
                </a:solidFill>
              </a:rPr>
              <a:t>שהם</a:t>
            </a:r>
            <a:r>
              <a:rPr lang="iw" sz="1200">
                <a:solidFill>
                  <a:schemeClr val="dk1"/>
                </a:solidFill>
                <a:latin typeface="Helvetica Neue"/>
                <a:ea typeface="Helvetica Neue"/>
                <a:cs typeface="Helvetica Neue"/>
                <a:sym typeface="Helvetica Neue"/>
              </a:rPr>
              <a:t> </a:t>
            </a:r>
            <a:r>
              <a:rPr lang="iw" sz="1200">
                <a:solidFill>
                  <a:schemeClr val="dk1"/>
                </a:solidFill>
              </a:rPr>
              <a:t>לא</a:t>
            </a:r>
            <a:r>
              <a:rPr lang="iw" sz="1200">
                <a:solidFill>
                  <a:schemeClr val="dk1"/>
                </a:solidFill>
                <a:latin typeface="Helvetica Neue"/>
                <a:ea typeface="Helvetica Neue"/>
                <a:cs typeface="Helvetica Neue"/>
                <a:sym typeface="Helvetica Neue"/>
              </a:rPr>
              <a:t> </a:t>
            </a:r>
            <a:r>
              <a:rPr lang="iw" sz="1200">
                <a:solidFill>
                  <a:schemeClr val="dk1"/>
                </a:solidFill>
              </a:rPr>
              <a:t>הכי</a:t>
            </a:r>
            <a:r>
              <a:rPr lang="iw" sz="1200">
                <a:solidFill>
                  <a:schemeClr val="dk1"/>
                </a:solidFill>
                <a:latin typeface="Helvetica Neue"/>
                <a:ea typeface="Helvetica Neue"/>
                <a:cs typeface="Helvetica Neue"/>
                <a:sym typeface="Helvetica Neue"/>
              </a:rPr>
              <a:t> </a:t>
            </a:r>
            <a:r>
              <a:rPr lang="iw" sz="1200">
                <a:solidFill>
                  <a:schemeClr val="dk1"/>
                </a:solidFill>
              </a:rPr>
              <a:t>מוצלחים</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914400" lvl="0" indent="-304800" algn="r" rtl="1">
              <a:spcBef>
                <a:spcPts val="0"/>
              </a:spcBef>
              <a:spcAft>
                <a:spcPts val="0"/>
              </a:spcAft>
              <a:buClr>
                <a:schemeClr val="dk1"/>
              </a:buClr>
              <a:buSzPts val="1200"/>
              <a:buFont typeface="Helvetica Neue"/>
              <a:buChar char="-"/>
            </a:pPr>
            <a:r>
              <a:rPr lang="iw" sz="1200">
                <a:solidFill>
                  <a:schemeClr val="dk1"/>
                </a:solidFill>
              </a:rPr>
              <a:t>את</a:t>
            </a:r>
            <a:r>
              <a:rPr lang="iw" sz="1200">
                <a:solidFill>
                  <a:schemeClr val="dk1"/>
                </a:solidFill>
                <a:latin typeface="Helvetica Neue"/>
                <a:ea typeface="Helvetica Neue"/>
                <a:cs typeface="Helvetica Neue"/>
                <a:sym typeface="Helvetica Neue"/>
              </a:rPr>
              <a:t> </a:t>
            </a:r>
            <a:r>
              <a:rPr lang="iw" sz="1200">
                <a:solidFill>
                  <a:schemeClr val="dk1"/>
                </a:solidFill>
              </a:rPr>
              <a:t>התוצרים</a:t>
            </a:r>
            <a:r>
              <a:rPr lang="iw" sz="1200">
                <a:solidFill>
                  <a:schemeClr val="dk1"/>
                </a:solidFill>
                <a:latin typeface="Helvetica Neue"/>
                <a:ea typeface="Helvetica Neue"/>
                <a:cs typeface="Helvetica Neue"/>
                <a:sym typeface="Helvetica Neue"/>
              </a:rPr>
              <a:t> </a:t>
            </a:r>
            <a:r>
              <a:rPr lang="iw" sz="1200">
                <a:solidFill>
                  <a:schemeClr val="dk1"/>
                </a:solidFill>
              </a:rPr>
              <a:t>עבור</a:t>
            </a:r>
            <a:r>
              <a:rPr lang="iw" sz="1200">
                <a:solidFill>
                  <a:schemeClr val="dk1"/>
                </a:solidFill>
                <a:latin typeface="Helvetica Neue"/>
                <a:ea typeface="Helvetica Neue"/>
                <a:cs typeface="Helvetica Neue"/>
                <a:sym typeface="Helvetica Neue"/>
              </a:rPr>
              <a:t> </a:t>
            </a:r>
            <a:r>
              <a:rPr lang="iw" sz="1200">
                <a:solidFill>
                  <a:schemeClr val="dk1"/>
                </a:solidFill>
              </a:rPr>
              <a:t>כל</a:t>
            </a:r>
            <a:r>
              <a:rPr lang="iw" sz="1200">
                <a:solidFill>
                  <a:schemeClr val="dk1"/>
                </a:solidFill>
                <a:latin typeface="Helvetica Neue"/>
                <a:ea typeface="Helvetica Neue"/>
                <a:cs typeface="Helvetica Neue"/>
                <a:sym typeface="Helvetica Neue"/>
              </a:rPr>
              <a:t> </a:t>
            </a:r>
            <a:r>
              <a:rPr lang="iw" sz="1200">
                <a:solidFill>
                  <a:schemeClr val="dk1"/>
                </a:solidFill>
              </a:rPr>
              <a:t>סט</a:t>
            </a:r>
            <a:r>
              <a:rPr lang="iw" sz="1200">
                <a:solidFill>
                  <a:schemeClr val="dk1"/>
                </a:solidFill>
                <a:latin typeface="Helvetica Neue"/>
                <a:ea typeface="Helvetica Neue"/>
                <a:cs typeface="Helvetica Neue"/>
                <a:sym typeface="Helvetica Neue"/>
              </a:rPr>
              <a:t> </a:t>
            </a:r>
            <a:r>
              <a:rPr lang="iw" sz="1200">
                <a:solidFill>
                  <a:schemeClr val="dk1"/>
                </a:solidFill>
              </a:rPr>
              <a:t>נתונים</a:t>
            </a:r>
            <a:r>
              <a:rPr lang="iw" sz="1200">
                <a:solidFill>
                  <a:schemeClr val="dk1"/>
                </a:solidFill>
                <a:latin typeface="Helvetica Neue"/>
                <a:ea typeface="Helvetica Neue"/>
                <a:cs typeface="Helvetica Neue"/>
                <a:sym typeface="Helvetica Neue"/>
              </a:rPr>
              <a:t> </a:t>
            </a:r>
            <a:r>
              <a:rPr lang="iw" sz="1200">
                <a:solidFill>
                  <a:schemeClr val="dk1"/>
                </a:solidFill>
              </a:rPr>
              <a:t>יש</a:t>
            </a:r>
            <a:r>
              <a:rPr lang="iw" sz="1200">
                <a:solidFill>
                  <a:schemeClr val="dk1"/>
                </a:solidFill>
                <a:latin typeface="Helvetica Neue"/>
                <a:ea typeface="Helvetica Neue"/>
                <a:cs typeface="Helvetica Neue"/>
                <a:sym typeface="Helvetica Neue"/>
              </a:rPr>
              <a:t> </a:t>
            </a:r>
            <a:r>
              <a:rPr lang="iw" sz="1200">
                <a:solidFill>
                  <a:schemeClr val="dk1"/>
                </a:solidFill>
              </a:rPr>
              <a:t>לתעד</a:t>
            </a:r>
            <a:r>
              <a:rPr lang="iw" sz="1200">
                <a:solidFill>
                  <a:schemeClr val="dk1"/>
                </a:solidFill>
                <a:latin typeface="Helvetica Neue"/>
                <a:ea typeface="Helvetica Neue"/>
                <a:cs typeface="Helvetica Neue"/>
                <a:sym typeface="Helvetica Neue"/>
              </a:rPr>
              <a:t> </a:t>
            </a:r>
            <a:r>
              <a:rPr lang="iw" sz="1200">
                <a:solidFill>
                  <a:schemeClr val="dk1"/>
                </a:solidFill>
              </a:rPr>
              <a:t>במסמך</a:t>
            </a:r>
            <a:r>
              <a:rPr lang="iw" sz="1200">
                <a:solidFill>
                  <a:schemeClr val="dk1"/>
                </a:solidFill>
                <a:latin typeface="Helvetica Neue"/>
                <a:ea typeface="Helvetica Neue"/>
                <a:cs typeface="Helvetica Neue"/>
                <a:sym typeface="Helvetica Neue"/>
              </a:rPr>
              <a:t> </a:t>
            </a:r>
            <a:r>
              <a:rPr lang="iw" sz="1200">
                <a:solidFill>
                  <a:schemeClr val="dk1"/>
                </a:solidFill>
              </a:rPr>
              <a:t>גוגל</a:t>
            </a:r>
            <a:r>
              <a:rPr lang="iw" sz="1200">
                <a:solidFill>
                  <a:schemeClr val="dk1"/>
                </a:solidFill>
                <a:latin typeface="Helvetica Neue"/>
                <a:ea typeface="Helvetica Neue"/>
                <a:cs typeface="Helvetica Neue"/>
                <a:sym typeface="Helvetica Neue"/>
              </a:rPr>
              <a:t> </a:t>
            </a:r>
            <a:r>
              <a:rPr lang="iw" sz="1200">
                <a:solidFill>
                  <a:schemeClr val="dk1"/>
                </a:solidFill>
              </a:rPr>
              <a:t>דוקס</a:t>
            </a:r>
            <a:r>
              <a:rPr lang="iw" sz="1200">
                <a:solidFill>
                  <a:schemeClr val="dk1"/>
                </a:solidFill>
                <a:latin typeface="Helvetica Neue"/>
                <a:ea typeface="Helvetica Neue"/>
                <a:cs typeface="Helvetica Neue"/>
                <a:sym typeface="Helvetica Neue"/>
              </a:rPr>
              <a:t>, </a:t>
            </a:r>
            <a:r>
              <a:rPr lang="iw" sz="1200">
                <a:solidFill>
                  <a:schemeClr val="dk1"/>
                </a:solidFill>
              </a:rPr>
              <a:t>בשיעורים</a:t>
            </a:r>
            <a:r>
              <a:rPr lang="iw" sz="1200">
                <a:solidFill>
                  <a:schemeClr val="dk1"/>
                </a:solidFill>
                <a:latin typeface="Helvetica Neue"/>
                <a:ea typeface="Helvetica Neue"/>
                <a:cs typeface="Helvetica Neue"/>
                <a:sym typeface="Helvetica Neue"/>
              </a:rPr>
              <a:t> </a:t>
            </a:r>
            <a:r>
              <a:rPr lang="iw" sz="1200">
                <a:solidFill>
                  <a:schemeClr val="dk1"/>
                </a:solidFill>
              </a:rPr>
              <a:t>הבאים</a:t>
            </a:r>
            <a:r>
              <a:rPr lang="iw" sz="1200">
                <a:solidFill>
                  <a:schemeClr val="dk1"/>
                </a:solidFill>
                <a:latin typeface="Helvetica Neue"/>
                <a:ea typeface="Helvetica Neue"/>
                <a:cs typeface="Helvetica Neue"/>
                <a:sym typeface="Helvetica Neue"/>
              </a:rPr>
              <a:t> </a:t>
            </a:r>
            <a:r>
              <a:rPr lang="iw" sz="1200">
                <a:solidFill>
                  <a:schemeClr val="dk1"/>
                </a:solidFill>
              </a:rPr>
              <a:t>אנו</a:t>
            </a:r>
            <a:r>
              <a:rPr lang="iw" sz="1200">
                <a:solidFill>
                  <a:schemeClr val="dk1"/>
                </a:solidFill>
                <a:latin typeface="Helvetica Neue"/>
                <a:ea typeface="Helvetica Neue"/>
                <a:cs typeface="Helvetica Neue"/>
                <a:sym typeface="Helvetica Neue"/>
              </a:rPr>
              <a:t> </a:t>
            </a:r>
            <a:r>
              <a:rPr lang="iw" sz="1200">
                <a:solidFill>
                  <a:schemeClr val="dk1"/>
                </a:solidFill>
              </a:rPr>
              <a:t>נמקד</a:t>
            </a:r>
            <a:r>
              <a:rPr lang="iw" sz="1200">
                <a:solidFill>
                  <a:schemeClr val="dk1"/>
                </a:solidFill>
                <a:latin typeface="Helvetica Neue"/>
                <a:ea typeface="Helvetica Neue"/>
                <a:cs typeface="Helvetica Neue"/>
                <a:sym typeface="Helvetica Neue"/>
              </a:rPr>
              <a:t> </a:t>
            </a:r>
            <a:r>
              <a:rPr lang="iw" sz="1200">
                <a:solidFill>
                  <a:schemeClr val="dk1"/>
                </a:solidFill>
              </a:rPr>
              <a:t>את</a:t>
            </a:r>
            <a:r>
              <a:rPr lang="iw" sz="1200">
                <a:solidFill>
                  <a:schemeClr val="dk1"/>
                </a:solidFill>
                <a:latin typeface="Helvetica Neue"/>
                <a:ea typeface="Helvetica Neue"/>
                <a:cs typeface="Helvetica Neue"/>
                <a:sym typeface="Helvetica Neue"/>
              </a:rPr>
              <a:t> </a:t>
            </a:r>
            <a:r>
              <a:rPr lang="iw" sz="1200">
                <a:solidFill>
                  <a:schemeClr val="dk1"/>
                </a:solidFill>
              </a:rPr>
              <a:t>מגוון</a:t>
            </a:r>
            <a:r>
              <a:rPr lang="iw" sz="1200">
                <a:solidFill>
                  <a:schemeClr val="dk1"/>
                </a:solidFill>
                <a:latin typeface="Helvetica Neue"/>
                <a:ea typeface="Helvetica Neue"/>
                <a:cs typeface="Helvetica Neue"/>
                <a:sym typeface="Helvetica Neue"/>
              </a:rPr>
              <a:t> </a:t>
            </a:r>
            <a:r>
              <a:rPr lang="iw" sz="1200">
                <a:solidFill>
                  <a:schemeClr val="dk1"/>
                </a:solidFill>
              </a:rPr>
              <a:t>הרעיונות</a:t>
            </a:r>
            <a:r>
              <a:rPr lang="iw" sz="1200">
                <a:solidFill>
                  <a:schemeClr val="dk1"/>
                </a:solidFill>
                <a:latin typeface="Helvetica Neue"/>
                <a:ea typeface="Helvetica Neue"/>
                <a:cs typeface="Helvetica Neue"/>
                <a:sym typeface="Helvetica Neue"/>
              </a:rPr>
              <a:t> </a:t>
            </a:r>
            <a:r>
              <a:rPr lang="iw" sz="1200">
                <a:solidFill>
                  <a:schemeClr val="dk1"/>
                </a:solidFill>
              </a:rPr>
              <a:t>שעלו</a:t>
            </a:r>
            <a:r>
              <a:rPr lang="iw" sz="1200">
                <a:solidFill>
                  <a:schemeClr val="dk1"/>
                </a:solidFill>
                <a:latin typeface="Helvetica Neue"/>
                <a:ea typeface="Helvetica Neue"/>
                <a:cs typeface="Helvetica Neue"/>
                <a:sym typeface="Helvetica Neue"/>
              </a:rPr>
              <a:t> </a:t>
            </a:r>
            <a:r>
              <a:rPr lang="iw" sz="1200">
                <a:solidFill>
                  <a:schemeClr val="dk1"/>
                </a:solidFill>
              </a:rPr>
              <a:t>ונבחר</a:t>
            </a:r>
            <a:r>
              <a:rPr lang="iw" sz="1200">
                <a:solidFill>
                  <a:schemeClr val="dk1"/>
                </a:solidFill>
                <a:latin typeface="Helvetica Neue"/>
                <a:ea typeface="Helvetica Neue"/>
                <a:cs typeface="Helvetica Neue"/>
                <a:sym typeface="Helvetica Neue"/>
              </a:rPr>
              <a:t> </a:t>
            </a:r>
            <a:r>
              <a:rPr lang="iw" sz="1200">
                <a:solidFill>
                  <a:schemeClr val="dk1"/>
                </a:solidFill>
              </a:rPr>
              <a:t>לבסוף</a:t>
            </a:r>
            <a:r>
              <a:rPr lang="iw" sz="1200">
                <a:solidFill>
                  <a:schemeClr val="dk1"/>
                </a:solidFill>
                <a:latin typeface="Helvetica Neue"/>
                <a:ea typeface="Helvetica Neue"/>
                <a:cs typeface="Helvetica Neue"/>
                <a:sym typeface="Helvetica Neue"/>
              </a:rPr>
              <a:t> </a:t>
            </a:r>
            <a:r>
              <a:rPr lang="iw" sz="1200">
                <a:solidFill>
                  <a:schemeClr val="dk1"/>
                </a:solidFill>
              </a:rPr>
              <a:t>להתמקד</a:t>
            </a:r>
            <a:r>
              <a:rPr lang="iw" sz="1200">
                <a:solidFill>
                  <a:schemeClr val="dk1"/>
                </a:solidFill>
                <a:latin typeface="Helvetica Neue"/>
                <a:ea typeface="Helvetica Neue"/>
                <a:cs typeface="Helvetica Neue"/>
                <a:sym typeface="Helvetica Neue"/>
              </a:rPr>
              <a:t> </a:t>
            </a:r>
            <a:r>
              <a:rPr lang="iw" sz="1200">
                <a:solidFill>
                  <a:schemeClr val="dk1"/>
                </a:solidFill>
              </a:rPr>
              <a:t>במסמר</a:t>
            </a:r>
            <a:r>
              <a:rPr lang="iw" sz="1200">
                <a:solidFill>
                  <a:schemeClr val="dk1"/>
                </a:solidFill>
                <a:latin typeface="Helvetica Neue"/>
                <a:ea typeface="Helvetica Neue"/>
                <a:cs typeface="Helvetica Neue"/>
                <a:sym typeface="Helvetica Neue"/>
              </a:rPr>
              <a:t> </a:t>
            </a:r>
            <a:r>
              <a:rPr lang="iw" sz="1200">
                <a:solidFill>
                  <a:schemeClr val="dk1"/>
                </a:solidFill>
              </a:rPr>
              <a:t>רעיונות</a:t>
            </a:r>
            <a:r>
              <a:rPr lang="iw" sz="1200">
                <a:solidFill>
                  <a:schemeClr val="dk1"/>
                </a:solidFill>
                <a:latin typeface="Helvetica Neue"/>
                <a:ea typeface="Helvetica Neue"/>
                <a:cs typeface="Helvetica Neue"/>
                <a:sym typeface="Helvetica Neue"/>
              </a:rPr>
              <a:t> </a:t>
            </a:r>
            <a:r>
              <a:rPr lang="iw" sz="1200">
                <a:solidFill>
                  <a:schemeClr val="dk1"/>
                </a:solidFill>
              </a:rPr>
              <a:t>מצומצם</a:t>
            </a:r>
            <a:r>
              <a:rPr lang="iw" sz="1200">
                <a:solidFill>
                  <a:schemeClr val="dk1"/>
                </a:solidFill>
                <a:latin typeface="Helvetica Neue"/>
                <a:ea typeface="Helvetica Neue"/>
                <a:cs typeface="Helvetica Neue"/>
                <a:sym typeface="Helvetica Neue"/>
              </a:rPr>
              <a:t> </a:t>
            </a:r>
            <a:r>
              <a:rPr lang="iw" sz="1200">
                <a:solidFill>
                  <a:schemeClr val="dk1"/>
                </a:solidFill>
              </a:rPr>
              <a:t>אותם</a:t>
            </a:r>
            <a:r>
              <a:rPr lang="iw" sz="1200">
                <a:solidFill>
                  <a:schemeClr val="dk1"/>
                </a:solidFill>
                <a:latin typeface="Helvetica Neue"/>
                <a:ea typeface="Helvetica Neue"/>
                <a:cs typeface="Helvetica Neue"/>
                <a:sym typeface="Helvetica Neue"/>
              </a:rPr>
              <a:t> </a:t>
            </a:r>
            <a:r>
              <a:rPr lang="iw" sz="1200">
                <a:solidFill>
                  <a:schemeClr val="dk1"/>
                </a:solidFill>
              </a:rPr>
              <a:t>נמשיך</a:t>
            </a:r>
            <a:r>
              <a:rPr lang="iw" sz="1200">
                <a:solidFill>
                  <a:schemeClr val="dk1"/>
                </a:solidFill>
                <a:latin typeface="Helvetica Neue"/>
                <a:ea typeface="Helvetica Neue"/>
                <a:cs typeface="Helvetica Neue"/>
                <a:sym typeface="Helvetica Neue"/>
              </a:rPr>
              <a:t> </a:t>
            </a:r>
            <a:r>
              <a:rPr lang="iw" sz="1200">
                <a:solidFill>
                  <a:schemeClr val="dk1"/>
                </a:solidFill>
              </a:rPr>
              <a:t>לחקור</a:t>
            </a:r>
            <a:endParaRPr sz="1200">
              <a:solidFill>
                <a:schemeClr val="dk1"/>
              </a:solidFill>
              <a:latin typeface="Helvetica Neue"/>
              <a:ea typeface="Helvetica Neue"/>
              <a:cs typeface="Helvetica Neue"/>
              <a:sym typeface="Helvetica Neue"/>
            </a:endParaRPr>
          </a:p>
          <a:p>
            <a:pPr marL="914400" lvl="0" indent="-304800" algn="r" rtl="1">
              <a:spcBef>
                <a:spcPts val="0"/>
              </a:spcBef>
              <a:spcAft>
                <a:spcPts val="0"/>
              </a:spcAft>
              <a:buClr>
                <a:schemeClr val="dk1"/>
              </a:buClr>
              <a:buSzPts val="1200"/>
              <a:buFont typeface="Helvetica Neue"/>
              <a:buChar char="-"/>
            </a:pPr>
            <a:r>
              <a:rPr lang="iw" sz="1200">
                <a:solidFill>
                  <a:schemeClr val="dk1"/>
                </a:solidFill>
              </a:rPr>
              <a:t>יש</a:t>
            </a:r>
            <a:r>
              <a:rPr lang="iw" sz="1200">
                <a:solidFill>
                  <a:schemeClr val="dk1"/>
                </a:solidFill>
                <a:latin typeface="Helvetica Neue"/>
                <a:ea typeface="Helvetica Neue"/>
                <a:cs typeface="Helvetica Neue"/>
                <a:sym typeface="Helvetica Neue"/>
              </a:rPr>
              <a:t> </a:t>
            </a:r>
            <a:r>
              <a:rPr lang="iw" sz="1200">
                <a:solidFill>
                  <a:schemeClr val="dk1"/>
                </a:solidFill>
              </a:rPr>
              <a:t>לנסות</a:t>
            </a:r>
            <a:r>
              <a:rPr lang="iw" sz="1200">
                <a:solidFill>
                  <a:schemeClr val="dk1"/>
                </a:solidFill>
                <a:latin typeface="Helvetica Neue"/>
                <a:ea typeface="Helvetica Neue"/>
                <a:cs typeface="Helvetica Neue"/>
                <a:sym typeface="Helvetica Neue"/>
              </a:rPr>
              <a:t> </a:t>
            </a:r>
            <a:r>
              <a:rPr lang="iw" sz="1200">
                <a:solidFill>
                  <a:schemeClr val="dk1"/>
                </a:solidFill>
              </a:rPr>
              <a:t>להפיק</a:t>
            </a:r>
            <a:r>
              <a:rPr lang="iw" sz="1200">
                <a:solidFill>
                  <a:schemeClr val="dk1"/>
                </a:solidFill>
                <a:latin typeface="Helvetica Neue"/>
                <a:ea typeface="Helvetica Neue"/>
                <a:cs typeface="Helvetica Neue"/>
                <a:sym typeface="Helvetica Neue"/>
              </a:rPr>
              <a:t> </a:t>
            </a:r>
            <a:r>
              <a:rPr lang="iw" sz="1200">
                <a:solidFill>
                  <a:schemeClr val="dk1"/>
                </a:solidFill>
              </a:rPr>
              <a:t>רעיונות</a:t>
            </a:r>
            <a:r>
              <a:rPr lang="iw" sz="1200">
                <a:solidFill>
                  <a:schemeClr val="dk1"/>
                </a:solidFill>
                <a:latin typeface="Helvetica Neue"/>
                <a:ea typeface="Helvetica Neue"/>
                <a:cs typeface="Helvetica Neue"/>
                <a:sym typeface="Helvetica Neue"/>
              </a:rPr>
              <a:t> </a:t>
            </a:r>
            <a:r>
              <a:rPr lang="iw" sz="1200">
                <a:solidFill>
                  <a:schemeClr val="dk1"/>
                </a:solidFill>
              </a:rPr>
              <a:t>בגישת</a:t>
            </a:r>
            <a:r>
              <a:rPr lang="iw" sz="1200">
                <a:solidFill>
                  <a:schemeClr val="dk1"/>
                </a:solidFill>
                <a:latin typeface="Helvetica Neue"/>
                <a:ea typeface="Helvetica Neue"/>
                <a:cs typeface="Helvetica Neue"/>
                <a:sym typeface="Helvetica Neue"/>
              </a:rPr>
              <a:t> "</a:t>
            </a:r>
            <a:r>
              <a:rPr lang="iw" sz="1200">
                <a:solidFill>
                  <a:schemeClr val="dk1"/>
                </a:solidFill>
              </a:rPr>
              <a:t>הפופקורן</a:t>
            </a:r>
            <a:r>
              <a:rPr lang="iw" sz="1200">
                <a:solidFill>
                  <a:schemeClr val="dk1"/>
                </a:solidFill>
                <a:latin typeface="Helvetica Neue"/>
                <a:ea typeface="Helvetica Neue"/>
                <a:cs typeface="Helvetica Neue"/>
                <a:sym typeface="Helvetica Neue"/>
              </a:rPr>
              <a:t>" </a:t>
            </a:r>
            <a:r>
              <a:rPr lang="iw" sz="1200">
                <a:solidFill>
                  <a:schemeClr val="dk1"/>
                </a:solidFill>
              </a:rPr>
              <a:t>כלומר</a:t>
            </a:r>
            <a:r>
              <a:rPr lang="iw" sz="1200">
                <a:solidFill>
                  <a:schemeClr val="dk1"/>
                </a:solidFill>
                <a:latin typeface="Helvetica Neue"/>
                <a:ea typeface="Helvetica Neue"/>
                <a:cs typeface="Helvetica Neue"/>
                <a:sym typeface="Helvetica Neue"/>
              </a:rPr>
              <a:t> </a:t>
            </a:r>
            <a:r>
              <a:rPr lang="iw" sz="1200">
                <a:solidFill>
                  <a:schemeClr val="dk1"/>
                </a:solidFill>
              </a:rPr>
              <a:t>לנסות</a:t>
            </a:r>
            <a:r>
              <a:rPr lang="iw" sz="1200">
                <a:solidFill>
                  <a:schemeClr val="dk1"/>
                </a:solidFill>
                <a:latin typeface="Helvetica Neue"/>
                <a:ea typeface="Helvetica Neue"/>
                <a:cs typeface="Helvetica Neue"/>
                <a:sym typeface="Helvetica Neue"/>
              </a:rPr>
              <a:t> </a:t>
            </a:r>
            <a:r>
              <a:rPr lang="iw" sz="1200">
                <a:solidFill>
                  <a:schemeClr val="dk1"/>
                </a:solidFill>
              </a:rPr>
              <a:t>לעלות</a:t>
            </a:r>
            <a:r>
              <a:rPr lang="iw" sz="1200">
                <a:solidFill>
                  <a:schemeClr val="dk1"/>
                </a:solidFill>
                <a:latin typeface="Helvetica Neue"/>
                <a:ea typeface="Helvetica Neue"/>
                <a:cs typeface="Helvetica Neue"/>
                <a:sym typeface="Helvetica Neue"/>
              </a:rPr>
              <a:t> </a:t>
            </a:r>
            <a:r>
              <a:rPr lang="iw" sz="1200">
                <a:solidFill>
                  <a:schemeClr val="dk1"/>
                </a:solidFill>
              </a:rPr>
              <a:t>כמה</a:t>
            </a:r>
            <a:r>
              <a:rPr lang="iw" sz="1200">
                <a:solidFill>
                  <a:schemeClr val="dk1"/>
                </a:solidFill>
                <a:latin typeface="Helvetica Neue"/>
                <a:ea typeface="Helvetica Neue"/>
                <a:cs typeface="Helvetica Neue"/>
                <a:sym typeface="Helvetica Neue"/>
              </a:rPr>
              <a:t> </a:t>
            </a:r>
            <a:r>
              <a:rPr lang="iw" sz="1200">
                <a:solidFill>
                  <a:schemeClr val="dk1"/>
                </a:solidFill>
              </a:rPr>
              <a:t>שיותר</a:t>
            </a:r>
            <a:r>
              <a:rPr lang="iw" sz="1200">
                <a:solidFill>
                  <a:schemeClr val="dk1"/>
                </a:solidFill>
                <a:latin typeface="Helvetica Neue"/>
                <a:ea typeface="Helvetica Neue"/>
                <a:cs typeface="Helvetica Neue"/>
                <a:sym typeface="Helvetica Neue"/>
              </a:rPr>
              <a:t> </a:t>
            </a:r>
            <a:r>
              <a:rPr lang="iw" sz="1200">
                <a:solidFill>
                  <a:schemeClr val="dk1"/>
                </a:solidFill>
              </a:rPr>
              <a:t>רעיונות</a:t>
            </a:r>
            <a:r>
              <a:rPr lang="iw" sz="1200">
                <a:solidFill>
                  <a:schemeClr val="dk1"/>
                </a:solidFill>
                <a:latin typeface="Helvetica Neue"/>
                <a:ea typeface="Helvetica Neue"/>
                <a:cs typeface="Helvetica Neue"/>
                <a:sym typeface="Helvetica Neue"/>
              </a:rPr>
              <a:t> </a:t>
            </a:r>
            <a:r>
              <a:rPr lang="iw" sz="1200">
                <a:solidFill>
                  <a:schemeClr val="dk1"/>
                </a:solidFill>
              </a:rPr>
              <a:t>כמו</a:t>
            </a:r>
            <a:r>
              <a:rPr lang="iw" sz="1200">
                <a:solidFill>
                  <a:schemeClr val="dk1"/>
                </a:solidFill>
                <a:latin typeface="Helvetica Neue"/>
                <a:ea typeface="Helvetica Neue"/>
                <a:cs typeface="Helvetica Neue"/>
                <a:sym typeface="Helvetica Neue"/>
              </a:rPr>
              <a:t> </a:t>
            </a:r>
            <a:r>
              <a:rPr lang="iw" sz="1200">
                <a:solidFill>
                  <a:schemeClr val="dk1"/>
                </a:solidFill>
              </a:rPr>
              <a:t>שמכינים</a:t>
            </a:r>
            <a:r>
              <a:rPr lang="iw" sz="1200">
                <a:solidFill>
                  <a:schemeClr val="dk1"/>
                </a:solidFill>
                <a:latin typeface="Helvetica Neue"/>
                <a:ea typeface="Helvetica Neue"/>
                <a:cs typeface="Helvetica Neue"/>
                <a:sym typeface="Helvetica Neue"/>
              </a:rPr>
              <a:t> </a:t>
            </a:r>
            <a:r>
              <a:rPr lang="iw" sz="1200">
                <a:solidFill>
                  <a:schemeClr val="dk1"/>
                </a:solidFill>
              </a:rPr>
              <a:t>פופקורן</a:t>
            </a:r>
            <a:r>
              <a:rPr lang="iw" sz="1200">
                <a:solidFill>
                  <a:schemeClr val="dk1"/>
                </a:solidFill>
                <a:latin typeface="Helvetica Neue"/>
                <a:ea typeface="Helvetica Neue"/>
                <a:cs typeface="Helvetica Neue"/>
                <a:sym typeface="Helvetica Neue"/>
              </a:rPr>
              <a:t> </a:t>
            </a:r>
            <a:r>
              <a:rPr lang="iw" sz="1200">
                <a:solidFill>
                  <a:schemeClr val="dk1"/>
                </a:solidFill>
              </a:rPr>
              <a:t>ונוצר</a:t>
            </a:r>
            <a:r>
              <a:rPr lang="iw" sz="1200">
                <a:solidFill>
                  <a:schemeClr val="dk1"/>
                </a:solidFill>
                <a:latin typeface="Helvetica Neue"/>
                <a:ea typeface="Helvetica Neue"/>
                <a:cs typeface="Helvetica Neue"/>
                <a:sym typeface="Helvetica Neue"/>
              </a:rPr>
              <a:t> </a:t>
            </a:r>
            <a:r>
              <a:rPr lang="iw" sz="1200">
                <a:solidFill>
                  <a:schemeClr val="dk1"/>
                </a:solidFill>
              </a:rPr>
              <a:t>פרץ</a:t>
            </a:r>
            <a:r>
              <a:rPr lang="iw" sz="1200">
                <a:solidFill>
                  <a:schemeClr val="dk1"/>
                </a:solidFill>
                <a:latin typeface="Helvetica Neue"/>
                <a:ea typeface="Helvetica Neue"/>
                <a:cs typeface="Helvetica Neue"/>
                <a:sym typeface="Helvetica Neue"/>
              </a:rPr>
              <a:t> </a:t>
            </a:r>
            <a:r>
              <a:rPr lang="iw" sz="1200">
                <a:solidFill>
                  <a:schemeClr val="dk1"/>
                </a:solidFill>
              </a:rPr>
              <a:t>של</a:t>
            </a:r>
            <a:r>
              <a:rPr lang="iw" sz="1200">
                <a:solidFill>
                  <a:schemeClr val="dk1"/>
                </a:solidFill>
                <a:latin typeface="Helvetica Neue"/>
                <a:ea typeface="Helvetica Neue"/>
                <a:cs typeface="Helvetica Neue"/>
                <a:sym typeface="Helvetica Neue"/>
              </a:rPr>
              <a:t> </a:t>
            </a:r>
            <a:r>
              <a:rPr lang="iw" sz="1200">
                <a:solidFill>
                  <a:schemeClr val="dk1"/>
                </a:solidFill>
              </a:rPr>
              <a:t>רעיונות</a:t>
            </a:r>
            <a:r>
              <a:rPr lang="iw" sz="1200">
                <a:solidFill>
                  <a:schemeClr val="dk1"/>
                </a:solidFill>
                <a:latin typeface="Helvetica Neue"/>
                <a:ea typeface="Helvetica Neue"/>
                <a:cs typeface="Helvetica Neue"/>
                <a:sym typeface="Helvetica Neue"/>
              </a:rPr>
              <a:t> </a:t>
            </a:r>
            <a:r>
              <a:rPr lang="iw" sz="1200">
                <a:solidFill>
                  <a:schemeClr val="dk1"/>
                </a:solidFill>
              </a:rPr>
              <a:t>קופצים</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endParaRPr dirty="0"/>
          </a:p>
          <a:p>
            <a:pPr marL="0" lvl="0" indent="0" algn="r" rtl="1">
              <a:spcBef>
                <a:spcPts val="0"/>
              </a:spcBef>
              <a:spcAft>
                <a:spcPts val="0"/>
              </a:spcAft>
              <a:buClr>
                <a:schemeClr val="dk1"/>
              </a:buClr>
              <a:buSzPts val="1100"/>
              <a:buFont typeface="Arial"/>
              <a:buNone/>
            </a:pPr>
            <a:r>
              <a:rPr lang="iw" sz="1200" b="1" dirty="0">
                <a:solidFill>
                  <a:schemeClr val="dk1"/>
                </a:solidFill>
              </a:rPr>
              <a:t>דוגמא</a:t>
            </a:r>
            <a:r>
              <a:rPr lang="iw" sz="1200" b="1" dirty="0">
                <a:solidFill>
                  <a:schemeClr val="dk1"/>
                </a:solidFill>
                <a:latin typeface="Helvetica Neue"/>
                <a:ea typeface="Helvetica Neue"/>
                <a:cs typeface="Helvetica Neue"/>
                <a:sym typeface="Helvetica Neue"/>
              </a:rPr>
              <a:t> </a:t>
            </a:r>
            <a:r>
              <a:rPr lang="iw" sz="1200" b="1" dirty="0">
                <a:solidFill>
                  <a:schemeClr val="dk1"/>
                </a:solidFill>
              </a:rPr>
              <a:t>מודרכת</a:t>
            </a:r>
            <a:r>
              <a:rPr lang="iw" sz="1200" b="1" dirty="0">
                <a:solidFill>
                  <a:schemeClr val="dk1"/>
                </a:solidFill>
                <a:latin typeface="Helvetica Neue"/>
                <a:ea typeface="Helvetica Neue"/>
                <a:cs typeface="Helvetica Neue"/>
                <a:sym typeface="Helvetica Neue"/>
              </a:rPr>
              <a:t>: </a:t>
            </a:r>
            <a:r>
              <a:rPr lang="iw" sz="1200" dirty="0">
                <a:solidFill>
                  <a:schemeClr val="dk1"/>
                </a:solidFill>
              </a:rPr>
              <a:t>סט</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הנתונים</a:t>
            </a:r>
            <a:r>
              <a:rPr lang="iw" sz="1200" dirty="0">
                <a:solidFill>
                  <a:schemeClr val="dk1"/>
                </a:solidFill>
                <a:latin typeface="Helvetica Neue"/>
                <a:ea typeface="Helvetica Neue"/>
                <a:cs typeface="Helvetica Neue"/>
                <a:sym typeface="Helvetica Neue"/>
              </a:rPr>
              <a:t> </a:t>
            </a:r>
            <a:r>
              <a:rPr lang="iw" sz="1200" dirty="0">
                <a:solidFill>
                  <a:schemeClr val="dk1"/>
                </a:solidFill>
              </a:rPr>
              <a:t>של</a:t>
            </a:r>
            <a:r>
              <a:rPr lang="iw" sz="1200" dirty="0">
                <a:solidFill>
                  <a:schemeClr val="dk1"/>
                </a:solidFill>
                <a:latin typeface="Helvetica Neue"/>
                <a:ea typeface="Helvetica Neue"/>
                <a:cs typeface="Helvetica Neue"/>
                <a:sym typeface="Helvetica Neue"/>
              </a:rPr>
              <a:t> </a:t>
            </a:r>
            <a:r>
              <a:rPr lang="iw" sz="1200" dirty="0">
                <a:solidFill>
                  <a:schemeClr val="dk1"/>
                </a:solidFill>
              </a:rPr>
              <a:t>פלטפורמת</a:t>
            </a:r>
            <a:r>
              <a:rPr lang="iw" sz="1200" dirty="0">
                <a:solidFill>
                  <a:schemeClr val="dk1"/>
                </a:solidFill>
                <a:latin typeface="Helvetica Neue"/>
                <a:ea typeface="Helvetica Neue"/>
                <a:cs typeface="Helvetica Neue"/>
                <a:sym typeface="Helvetica Neue"/>
              </a:rPr>
              <a:t> kickstarter  - </a:t>
            </a:r>
            <a:r>
              <a:rPr lang="iw" sz="1200" dirty="0">
                <a:solidFill>
                  <a:schemeClr val="dk1"/>
                </a:solidFill>
              </a:rPr>
              <a:t>פלטפורמת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לגיוס</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המונים</a:t>
            </a:r>
            <a:endParaRPr sz="1200" b="1" dirty="0">
              <a:solidFill>
                <a:schemeClr val="dk1"/>
              </a:solidFill>
              <a:latin typeface="Helvetica Neue"/>
              <a:ea typeface="Helvetica Neue"/>
              <a:cs typeface="Helvetica Neue"/>
              <a:sym typeface="Helvetica Neue"/>
            </a:endParaRPr>
          </a:p>
          <a:p>
            <a:pPr marL="0" lvl="0" indent="0" algn="r" rtl="0">
              <a:lnSpc>
                <a:spcPct val="100000"/>
              </a:lnSpc>
              <a:spcBef>
                <a:spcPts val="0"/>
              </a:spcBef>
              <a:spcAft>
                <a:spcPts val="0"/>
              </a:spcAft>
              <a:buClr>
                <a:schemeClr val="dk1"/>
              </a:buClr>
              <a:buSzPts val="1100"/>
              <a:buFont typeface="Arial"/>
              <a:buNone/>
            </a:pPr>
            <a:r>
              <a:rPr lang="iw" sz="1200" dirty="0">
                <a:solidFill>
                  <a:schemeClr val="dk1"/>
                </a:solidFill>
                <a:latin typeface="Helvetica Neue"/>
                <a:ea typeface="Helvetica Neue"/>
                <a:cs typeface="Helvetica Neue"/>
                <a:sym typeface="Helvetica Neue"/>
              </a:rPr>
              <a:t>kickstarter </a:t>
            </a:r>
            <a:r>
              <a:rPr lang="iw" sz="1200" dirty="0">
                <a:solidFill>
                  <a:schemeClr val="dk1"/>
                </a:solidFill>
              </a:rPr>
              <a:t>הינה</a:t>
            </a:r>
            <a:r>
              <a:rPr lang="iw" sz="1200" dirty="0">
                <a:solidFill>
                  <a:schemeClr val="dk1"/>
                </a:solidFill>
                <a:latin typeface="Helvetica Neue"/>
                <a:ea typeface="Helvetica Neue"/>
                <a:cs typeface="Helvetica Neue"/>
                <a:sym typeface="Helvetica Neue"/>
              </a:rPr>
              <a:t> </a:t>
            </a:r>
            <a:r>
              <a:rPr lang="iw" sz="1200" dirty="0">
                <a:solidFill>
                  <a:schemeClr val="dk1"/>
                </a:solidFill>
              </a:rPr>
              <a:t>פלטפורמה</a:t>
            </a:r>
            <a:r>
              <a:rPr lang="iw" sz="1200" dirty="0">
                <a:solidFill>
                  <a:schemeClr val="dk1"/>
                </a:solidFill>
                <a:latin typeface="Helvetica Neue"/>
                <a:ea typeface="Helvetica Neue"/>
                <a:cs typeface="Helvetica Neue"/>
                <a:sym typeface="Helvetica Neue"/>
              </a:rPr>
              <a:t> </a:t>
            </a:r>
            <a:r>
              <a:rPr lang="iw" sz="1200" dirty="0">
                <a:solidFill>
                  <a:schemeClr val="dk1"/>
                </a:solidFill>
              </a:rPr>
              <a:t>לגיוס</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המונים</a:t>
            </a:r>
            <a:r>
              <a:rPr lang="iw" sz="1200" dirty="0">
                <a:solidFill>
                  <a:schemeClr val="dk1"/>
                </a:solidFill>
                <a:latin typeface="Helvetica Neue"/>
                <a:ea typeface="Helvetica Neue"/>
                <a:cs typeface="Helvetica Neue"/>
                <a:sym typeface="Helvetica Neue"/>
              </a:rPr>
              <a:t>. </a:t>
            </a:r>
            <a:r>
              <a:rPr lang="iw" sz="1200" dirty="0">
                <a:solidFill>
                  <a:schemeClr val="dk1"/>
                </a:solidFill>
              </a:rPr>
              <a:t>כפי</a:t>
            </a:r>
            <a:r>
              <a:rPr lang="iw" sz="1200" dirty="0">
                <a:solidFill>
                  <a:schemeClr val="dk1"/>
                </a:solidFill>
                <a:latin typeface="Helvetica Neue"/>
                <a:ea typeface="Helvetica Neue"/>
                <a:cs typeface="Helvetica Neue"/>
                <a:sym typeface="Helvetica Neue"/>
              </a:rPr>
              <a:t> </a:t>
            </a:r>
            <a:r>
              <a:rPr lang="iw" sz="1200" dirty="0">
                <a:solidFill>
                  <a:schemeClr val="dk1"/>
                </a:solidFill>
              </a:rPr>
              <a:t>שהצגנו</a:t>
            </a:r>
            <a:r>
              <a:rPr lang="iw" sz="1200" dirty="0">
                <a:solidFill>
                  <a:schemeClr val="dk1"/>
                </a:solidFill>
                <a:latin typeface="Helvetica Neue"/>
                <a:ea typeface="Helvetica Neue"/>
                <a:cs typeface="Helvetica Neue"/>
                <a:sym typeface="Helvetica Neue"/>
              </a:rPr>
              <a:t> </a:t>
            </a:r>
            <a:r>
              <a:rPr lang="iw" sz="1200" dirty="0">
                <a:solidFill>
                  <a:schemeClr val="dk1"/>
                </a:solidFill>
              </a:rPr>
              <a:t>בתחילת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השיעור</a:t>
            </a:r>
            <a:r>
              <a:rPr lang="iw" sz="1200" dirty="0">
                <a:solidFill>
                  <a:schemeClr val="dk1"/>
                </a:solidFill>
                <a:latin typeface="Helvetica Neue"/>
                <a:ea typeface="Helvetica Neue"/>
                <a:cs typeface="Helvetica Neue"/>
                <a:sym typeface="Helvetica Neue"/>
              </a:rPr>
              <a:t> </a:t>
            </a:r>
            <a:r>
              <a:rPr lang="iw" sz="1200" dirty="0">
                <a:solidFill>
                  <a:schemeClr val="dk1"/>
                </a:solidFill>
              </a:rPr>
              <a:t>ובשיעור</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הקודם</a:t>
            </a:r>
            <a:r>
              <a:rPr lang="iw" sz="1200" dirty="0">
                <a:solidFill>
                  <a:schemeClr val="dk1"/>
                </a:solidFill>
                <a:latin typeface="Helvetica Neue"/>
                <a:ea typeface="Helvetica Neue"/>
                <a:cs typeface="Helvetica Neue"/>
                <a:sym typeface="Helvetica Neue"/>
              </a:rPr>
              <a:t>. </a:t>
            </a:r>
            <a:r>
              <a:rPr lang="iw" sz="1200" dirty="0">
                <a:solidFill>
                  <a:schemeClr val="dk1"/>
                </a:solidFill>
              </a:rPr>
              <a:t>כחלק</a:t>
            </a:r>
            <a:r>
              <a:rPr lang="iw" sz="1200" dirty="0">
                <a:solidFill>
                  <a:schemeClr val="dk1"/>
                </a:solidFill>
                <a:latin typeface="Helvetica Neue"/>
                <a:ea typeface="Helvetica Neue"/>
                <a:cs typeface="Helvetica Neue"/>
                <a:sym typeface="Helvetica Neue"/>
              </a:rPr>
              <a:t> </a:t>
            </a:r>
            <a:r>
              <a:rPr lang="iw" sz="1200" dirty="0">
                <a:solidFill>
                  <a:schemeClr val="dk1"/>
                </a:solidFill>
              </a:rPr>
              <a:t>משלבי</a:t>
            </a:r>
            <a:r>
              <a:rPr lang="iw" sz="1200" dirty="0">
                <a:solidFill>
                  <a:schemeClr val="dk1"/>
                </a:solidFill>
                <a:latin typeface="Helvetica Neue"/>
                <a:ea typeface="Helvetica Neue"/>
                <a:cs typeface="Helvetica Neue"/>
                <a:sym typeface="Helvetica Neue"/>
              </a:rPr>
              <a:t> </a:t>
            </a:r>
            <a:r>
              <a:rPr lang="iw" sz="1200" dirty="0">
                <a:solidFill>
                  <a:schemeClr val="dk1"/>
                </a:solidFill>
              </a:rPr>
              <a:t>פיתוח</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המזים</a:t>
            </a:r>
            <a:r>
              <a:rPr lang="iw" sz="1200" dirty="0">
                <a:solidFill>
                  <a:schemeClr val="dk1"/>
                </a:solidFill>
                <a:latin typeface="Helvetica Neue"/>
                <a:ea typeface="Helvetica Neue"/>
                <a:cs typeface="Helvetica Neue"/>
                <a:sym typeface="Helvetica Neue"/>
              </a:rPr>
              <a:t> </a:t>
            </a:r>
            <a:r>
              <a:rPr lang="iw" sz="1200" dirty="0">
                <a:solidFill>
                  <a:schemeClr val="dk1"/>
                </a:solidFill>
              </a:rPr>
              <a:t>קיים</a:t>
            </a:r>
            <a:r>
              <a:rPr lang="iw" sz="1200" dirty="0">
                <a:solidFill>
                  <a:schemeClr val="dk1"/>
                </a:solidFill>
                <a:latin typeface="Helvetica Neue"/>
                <a:ea typeface="Helvetica Neue"/>
                <a:cs typeface="Helvetica Neue"/>
                <a:sym typeface="Helvetica Neue"/>
              </a:rPr>
              <a:t> </a:t>
            </a:r>
            <a:r>
              <a:rPr lang="iw" sz="1200" dirty="0">
                <a:solidFill>
                  <a:schemeClr val="dk1"/>
                </a:solidFill>
              </a:rPr>
              <a:t>צורך</a:t>
            </a:r>
            <a:r>
              <a:rPr lang="iw" sz="1200" dirty="0">
                <a:solidFill>
                  <a:schemeClr val="dk1"/>
                </a:solidFill>
                <a:latin typeface="Helvetica Neue"/>
                <a:ea typeface="Helvetica Neue"/>
                <a:cs typeface="Helvetica Neue"/>
                <a:sym typeface="Helvetica Neue"/>
              </a:rPr>
              <a:t> </a:t>
            </a:r>
            <a:r>
              <a:rPr lang="iw" sz="1200" dirty="0">
                <a:solidFill>
                  <a:schemeClr val="dk1"/>
                </a:solidFill>
              </a:rPr>
              <a:t>בגיוס</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הון</a:t>
            </a:r>
            <a:r>
              <a:rPr lang="iw" sz="1200" dirty="0">
                <a:solidFill>
                  <a:schemeClr val="dk1"/>
                </a:solidFill>
                <a:latin typeface="Helvetica Neue"/>
                <a:ea typeface="Helvetica Neue"/>
                <a:cs typeface="Helvetica Neue"/>
                <a:sym typeface="Helvetica Neue"/>
              </a:rPr>
              <a:t> </a:t>
            </a:r>
            <a:r>
              <a:rPr lang="iw" sz="1200" dirty="0">
                <a:solidFill>
                  <a:schemeClr val="dk1"/>
                </a:solidFill>
              </a:rPr>
              <a:t>לפיתוח</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המוצר</a:t>
            </a:r>
            <a:r>
              <a:rPr lang="iw" sz="1200" dirty="0">
                <a:solidFill>
                  <a:schemeClr val="dk1"/>
                </a:solidFill>
                <a:latin typeface="Helvetica Neue"/>
                <a:ea typeface="Helvetica Neue"/>
                <a:cs typeface="Helvetica Neue"/>
                <a:sym typeface="Helvetica Neue"/>
              </a:rPr>
              <a:t> / </a:t>
            </a:r>
            <a:r>
              <a:rPr lang="iw" sz="1200" dirty="0">
                <a:solidFill>
                  <a:schemeClr val="dk1"/>
                </a:solidFill>
              </a:rPr>
              <a:t>שירות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שלנו</a:t>
            </a:r>
            <a:r>
              <a:rPr lang="iw" sz="1200" dirty="0">
                <a:solidFill>
                  <a:schemeClr val="dk1"/>
                </a:solidFill>
                <a:latin typeface="Helvetica Neue"/>
                <a:ea typeface="Helvetica Neue"/>
                <a:cs typeface="Helvetica Neue"/>
                <a:sym typeface="Helvetica Neue"/>
              </a:rPr>
              <a:t>. </a:t>
            </a:r>
            <a:r>
              <a:rPr lang="iw" sz="1200" dirty="0">
                <a:solidFill>
                  <a:schemeClr val="dk1"/>
                </a:solidFill>
              </a:rPr>
              <a:t>שיטה</a:t>
            </a:r>
            <a:r>
              <a:rPr lang="iw" sz="1200" dirty="0">
                <a:solidFill>
                  <a:schemeClr val="dk1"/>
                </a:solidFill>
                <a:latin typeface="Helvetica Neue"/>
                <a:ea typeface="Helvetica Neue"/>
                <a:cs typeface="Helvetica Neue"/>
                <a:sym typeface="Helvetica Neue"/>
              </a:rPr>
              <a:t> </a:t>
            </a:r>
            <a:r>
              <a:rPr lang="iw" sz="1200" dirty="0">
                <a:solidFill>
                  <a:schemeClr val="dk1"/>
                </a:solidFill>
              </a:rPr>
              <a:t>אחת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הינה</a:t>
            </a:r>
            <a:r>
              <a:rPr lang="iw" sz="1200" dirty="0">
                <a:solidFill>
                  <a:schemeClr val="dk1"/>
                </a:solidFill>
                <a:latin typeface="Helvetica Neue"/>
                <a:ea typeface="Helvetica Neue"/>
                <a:cs typeface="Helvetica Neue"/>
                <a:sym typeface="Helvetica Neue"/>
              </a:rPr>
              <a:t> </a:t>
            </a:r>
            <a:r>
              <a:rPr lang="iw" sz="1200" dirty="0">
                <a:solidFill>
                  <a:schemeClr val="dk1"/>
                </a:solidFill>
              </a:rPr>
              <a:t>פניה</a:t>
            </a:r>
            <a:r>
              <a:rPr lang="iw" sz="1200" dirty="0">
                <a:solidFill>
                  <a:schemeClr val="dk1"/>
                </a:solidFill>
                <a:latin typeface="Helvetica Neue"/>
                <a:ea typeface="Helvetica Neue"/>
                <a:cs typeface="Helvetica Neue"/>
                <a:sym typeface="Helvetica Neue"/>
              </a:rPr>
              <a:t> </a:t>
            </a:r>
            <a:r>
              <a:rPr lang="iw" sz="1200" dirty="0">
                <a:solidFill>
                  <a:schemeClr val="dk1"/>
                </a:solidFill>
              </a:rPr>
              <a:t>למשקיעים</a:t>
            </a:r>
            <a:r>
              <a:rPr lang="iw" sz="1200" dirty="0">
                <a:solidFill>
                  <a:schemeClr val="dk1"/>
                </a:solidFill>
                <a:latin typeface="Helvetica Neue"/>
                <a:ea typeface="Helvetica Neue"/>
                <a:cs typeface="Helvetica Neue"/>
                <a:sym typeface="Helvetica Neue"/>
              </a:rPr>
              <a:t> </a:t>
            </a:r>
            <a:r>
              <a:rPr lang="iw" sz="1200" dirty="0">
                <a:solidFill>
                  <a:schemeClr val="dk1"/>
                </a:solidFill>
              </a:rPr>
              <a:t>פרטיים</a:t>
            </a:r>
            <a:r>
              <a:rPr lang="iw" sz="1200" dirty="0">
                <a:solidFill>
                  <a:schemeClr val="dk1"/>
                </a:solidFill>
                <a:latin typeface="Helvetica Neue"/>
                <a:ea typeface="Helvetica Neue"/>
                <a:cs typeface="Helvetica Neue"/>
                <a:sym typeface="Helvetica Neue"/>
              </a:rPr>
              <a:t> </a:t>
            </a:r>
            <a:r>
              <a:rPr lang="iw" sz="1200" dirty="0">
                <a:solidFill>
                  <a:schemeClr val="dk1"/>
                </a:solidFill>
              </a:rPr>
              <a:t>או</a:t>
            </a:r>
            <a:r>
              <a:rPr lang="iw" sz="1200" dirty="0">
                <a:solidFill>
                  <a:schemeClr val="dk1"/>
                </a:solidFill>
                <a:latin typeface="Helvetica Neue"/>
                <a:ea typeface="Helvetica Neue"/>
                <a:cs typeface="Helvetica Neue"/>
                <a:sym typeface="Helvetica Neue"/>
              </a:rPr>
              <a:t> </a:t>
            </a:r>
            <a:r>
              <a:rPr lang="iw" sz="1200" dirty="0">
                <a:solidFill>
                  <a:schemeClr val="dk1"/>
                </a:solidFill>
              </a:rPr>
              <a:t>של</a:t>
            </a:r>
            <a:r>
              <a:rPr lang="iw" sz="1200" dirty="0">
                <a:solidFill>
                  <a:schemeClr val="dk1"/>
                </a:solidFill>
                <a:latin typeface="Helvetica Neue"/>
                <a:ea typeface="Helvetica Neue"/>
                <a:cs typeface="Helvetica Neue"/>
                <a:sym typeface="Helvetica Neue"/>
              </a:rPr>
              <a:t> </a:t>
            </a:r>
            <a:r>
              <a:rPr lang="iw" sz="1200" dirty="0">
                <a:solidFill>
                  <a:schemeClr val="dk1"/>
                </a:solidFill>
              </a:rPr>
              <a:t>חברות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בדומה</a:t>
            </a:r>
            <a:r>
              <a:rPr lang="iw" sz="1200" dirty="0">
                <a:solidFill>
                  <a:schemeClr val="dk1"/>
                </a:solidFill>
                <a:latin typeface="Helvetica Neue"/>
                <a:ea typeface="Helvetica Neue"/>
                <a:cs typeface="Helvetica Neue"/>
                <a:sym typeface="Helvetica Neue"/>
              </a:rPr>
              <a:t> </a:t>
            </a:r>
            <a:r>
              <a:rPr lang="iw" sz="1200" dirty="0">
                <a:solidFill>
                  <a:schemeClr val="dk1"/>
                </a:solidFill>
              </a:rPr>
              <a:t>לתוכנית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הכרישים</a:t>
            </a:r>
            <a:r>
              <a:rPr lang="iw" sz="1200" dirty="0">
                <a:solidFill>
                  <a:schemeClr val="dk1"/>
                </a:solidFill>
                <a:latin typeface="Helvetica Neue"/>
                <a:ea typeface="Helvetica Neue"/>
                <a:cs typeface="Helvetica Neue"/>
                <a:sym typeface="Helvetica Neue"/>
              </a:rPr>
              <a:t> (</a:t>
            </a:r>
            <a:r>
              <a:rPr lang="iw" sz="1200" dirty="0">
                <a:solidFill>
                  <a:schemeClr val="dk1"/>
                </a:solidFill>
              </a:rPr>
              <a:t>אנו</a:t>
            </a:r>
            <a:r>
              <a:rPr lang="iw" sz="1200" dirty="0">
                <a:solidFill>
                  <a:schemeClr val="dk1"/>
                </a:solidFill>
                <a:latin typeface="Helvetica Neue"/>
                <a:ea typeface="Helvetica Neue"/>
                <a:cs typeface="Helvetica Neue"/>
                <a:sym typeface="Helvetica Neue"/>
              </a:rPr>
              <a:t> </a:t>
            </a:r>
            <a:r>
              <a:rPr lang="iw" sz="1200" dirty="0">
                <a:solidFill>
                  <a:schemeClr val="dk1"/>
                </a:solidFill>
              </a:rPr>
              <a:t>נעסוק</a:t>
            </a:r>
            <a:r>
              <a:rPr lang="iw" sz="1200" dirty="0">
                <a:solidFill>
                  <a:schemeClr val="dk1"/>
                </a:solidFill>
                <a:latin typeface="Helvetica Neue"/>
                <a:ea typeface="Helvetica Neue"/>
                <a:cs typeface="Helvetica Neue"/>
                <a:sym typeface="Helvetica Neue"/>
              </a:rPr>
              <a:t> </a:t>
            </a:r>
            <a:r>
              <a:rPr lang="iw" sz="1200" dirty="0">
                <a:solidFill>
                  <a:schemeClr val="dk1"/>
                </a:solidFill>
              </a:rPr>
              <a:t>לעומק</a:t>
            </a:r>
            <a:r>
              <a:rPr lang="iw" sz="1200" dirty="0">
                <a:solidFill>
                  <a:schemeClr val="dk1"/>
                </a:solidFill>
                <a:latin typeface="Helvetica Neue"/>
                <a:ea typeface="Helvetica Neue"/>
                <a:cs typeface="Helvetica Neue"/>
                <a:sym typeface="Helvetica Neue"/>
              </a:rPr>
              <a:t> </a:t>
            </a:r>
            <a:r>
              <a:rPr lang="iw" sz="1200" dirty="0">
                <a:solidFill>
                  <a:schemeClr val="dk1"/>
                </a:solidFill>
              </a:rPr>
              <a:t>בצורות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גיוס</a:t>
            </a:r>
            <a:r>
              <a:rPr lang="iw" sz="1200" dirty="0">
                <a:solidFill>
                  <a:schemeClr val="dk1"/>
                </a:solidFill>
                <a:latin typeface="Helvetica Neue"/>
                <a:ea typeface="Helvetica Neue"/>
                <a:cs typeface="Helvetica Neue"/>
                <a:sym typeface="Helvetica Neue"/>
              </a:rPr>
              <a:t> </a:t>
            </a:r>
            <a:r>
              <a:rPr lang="iw" sz="1200" dirty="0">
                <a:solidFill>
                  <a:schemeClr val="dk1"/>
                </a:solidFill>
              </a:rPr>
              <a:t>שכזאת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אפשרות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נוספת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היא</a:t>
            </a:r>
            <a:r>
              <a:rPr lang="iw" sz="1200" dirty="0">
                <a:solidFill>
                  <a:schemeClr val="dk1"/>
                </a:solidFill>
                <a:latin typeface="Helvetica Neue"/>
                <a:ea typeface="Helvetica Neue"/>
                <a:cs typeface="Helvetica Neue"/>
                <a:sym typeface="Helvetica Neue"/>
              </a:rPr>
              <a:t> </a:t>
            </a:r>
            <a:r>
              <a:rPr lang="iw" sz="1200" dirty="0">
                <a:solidFill>
                  <a:schemeClr val="dk1"/>
                </a:solidFill>
              </a:rPr>
              <a:t>גיוס</a:t>
            </a:r>
            <a:r>
              <a:rPr lang="iw" sz="1200" dirty="0">
                <a:solidFill>
                  <a:schemeClr val="dk1"/>
                </a:solidFill>
                <a:latin typeface="Helvetica Neue"/>
                <a:ea typeface="Helvetica Neue"/>
                <a:cs typeface="Helvetica Neue"/>
                <a:sym typeface="Helvetica Neue"/>
              </a:rPr>
              <a:t> </a:t>
            </a:r>
            <a:r>
              <a:rPr lang="iw" sz="1200" dirty="0">
                <a:solidFill>
                  <a:schemeClr val="dk1"/>
                </a:solidFill>
              </a:rPr>
              <a:t>המונים</a:t>
            </a:r>
            <a:r>
              <a:rPr lang="iw" sz="1200" dirty="0">
                <a:solidFill>
                  <a:schemeClr val="dk1"/>
                </a:solidFill>
                <a:latin typeface="Helvetica Neue"/>
                <a:ea typeface="Helvetica Neue"/>
                <a:cs typeface="Helvetica Neue"/>
                <a:sym typeface="Helvetica Neue"/>
              </a:rPr>
              <a:t> </a:t>
            </a:r>
            <a:r>
              <a:rPr lang="iw" sz="1200" dirty="0">
                <a:solidFill>
                  <a:schemeClr val="dk1"/>
                </a:solidFill>
              </a:rPr>
              <a:t>באמצעות</a:t>
            </a:r>
            <a:r>
              <a:rPr lang="iw" sz="1200" dirty="0">
                <a:solidFill>
                  <a:schemeClr val="dk1"/>
                </a:solidFill>
                <a:latin typeface="Helvetica Neue"/>
                <a:ea typeface="Helvetica Neue"/>
                <a:cs typeface="Helvetica Neue"/>
                <a:sym typeface="Helvetica Neue"/>
              </a:rPr>
              <a:t> </a:t>
            </a:r>
            <a:r>
              <a:rPr lang="iw" sz="1200" dirty="0">
                <a:solidFill>
                  <a:schemeClr val="dk1"/>
                </a:solidFill>
              </a:rPr>
              <a:t>פלטפורמה</a:t>
            </a:r>
            <a:r>
              <a:rPr lang="iw" sz="1200" dirty="0">
                <a:solidFill>
                  <a:schemeClr val="dk1"/>
                </a:solidFill>
                <a:latin typeface="Helvetica Neue"/>
                <a:ea typeface="Helvetica Neue"/>
                <a:cs typeface="Helvetica Neue"/>
                <a:sym typeface="Helvetica Neue"/>
              </a:rPr>
              <a:t> </a:t>
            </a:r>
            <a:r>
              <a:rPr lang="iw" sz="1200" dirty="0">
                <a:solidFill>
                  <a:schemeClr val="dk1"/>
                </a:solidFill>
              </a:rPr>
              <a:t>כגון</a:t>
            </a:r>
            <a:r>
              <a:rPr lang="iw" sz="1200" dirty="0">
                <a:solidFill>
                  <a:schemeClr val="dk1"/>
                </a:solidFill>
                <a:latin typeface="Helvetica Neue"/>
                <a:ea typeface="Helvetica Neue"/>
                <a:cs typeface="Helvetica Neue"/>
                <a:sym typeface="Helvetica Neue"/>
              </a:rPr>
              <a:t> kickstarter. </a:t>
            </a:r>
            <a:r>
              <a:rPr lang="iw" sz="1200" u="sng" dirty="0">
                <a:solidFill>
                  <a:srgbClr val="1155CC"/>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https://www.youtube.com/watch?v=1KTvNF68LSw</a:t>
            </a:r>
            <a:endParaRPr sz="1200" dirty="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SzPts val="1100"/>
              <a:buNone/>
            </a:pPr>
            <a:br>
              <a:rPr lang="en-US" dirty="0"/>
            </a:br>
            <a:r>
              <a:rPr lang="en-US" dirty="0"/>
              <a:t>https://www.kaggle.com/datasets/kemical/kickstarter-projects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79c4f7d18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79c4f7d18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59197442fc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59197442fc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59197442fc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59197442fc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59197442fc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59197442fc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59197442fc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59197442fc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59197442fc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59197442fc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iw" sz="1200" b="1">
                <a:solidFill>
                  <a:schemeClr val="dk1"/>
                </a:solidFill>
              </a:rPr>
              <a:t>דגשים</a:t>
            </a:r>
            <a:r>
              <a:rPr lang="iw" sz="1200" b="1">
                <a:solidFill>
                  <a:schemeClr val="dk1"/>
                </a:solidFill>
                <a:latin typeface="Helvetica Neue"/>
                <a:ea typeface="Helvetica Neue"/>
                <a:cs typeface="Helvetica Neue"/>
                <a:sym typeface="Helvetica Neue"/>
              </a:rPr>
              <a:t> -</a:t>
            </a:r>
            <a:endParaRPr sz="1200" b="1">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iw" sz="1200">
                <a:solidFill>
                  <a:schemeClr val="dk1"/>
                </a:solidFill>
                <a:latin typeface="Helvetica Neue"/>
                <a:ea typeface="Helvetica Neue"/>
                <a:cs typeface="Helvetica Neue"/>
                <a:sym typeface="Helvetica Neue"/>
              </a:rPr>
              <a:t>1.</a:t>
            </a:r>
            <a:r>
              <a:rPr lang="iw" sz="1200">
                <a:solidFill>
                  <a:schemeClr val="dk1"/>
                </a:solidFill>
              </a:rPr>
              <a:t>כמובן</a:t>
            </a:r>
            <a:r>
              <a:rPr lang="iw" sz="1200">
                <a:solidFill>
                  <a:schemeClr val="dk1"/>
                </a:solidFill>
                <a:latin typeface="Helvetica Neue"/>
                <a:ea typeface="Helvetica Neue"/>
                <a:cs typeface="Helvetica Neue"/>
                <a:sym typeface="Helvetica Neue"/>
              </a:rPr>
              <a:t> </a:t>
            </a:r>
            <a:r>
              <a:rPr lang="iw" sz="1200">
                <a:solidFill>
                  <a:schemeClr val="dk1"/>
                </a:solidFill>
              </a:rPr>
              <a:t>שמלבד</a:t>
            </a:r>
            <a:r>
              <a:rPr lang="iw" sz="1200">
                <a:solidFill>
                  <a:schemeClr val="dk1"/>
                </a:solidFill>
                <a:latin typeface="Helvetica Neue"/>
                <a:ea typeface="Helvetica Neue"/>
                <a:cs typeface="Helvetica Neue"/>
                <a:sym typeface="Helvetica Neue"/>
              </a:rPr>
              <a:t> </a:t>
            </a:r>
            <a:r>
              <a:rPr lang="iw" sz="1200">
                <a:solidFill>
                  <a:schemeClr val="dk1"/>
                </a:solidFill>
              </a:rPr>
              <a:t>בעיות</a:t>
            </a:r>
            <a:r>
              <a:rPr lang="iw" sz="1200">
                <a:solidFill>
                  <a:schemeClr val="dk1"/>
                </a:solidFill>
                <a:latin typeface="Helvetica Neue"/>
                <a:ea typeface="Helvetica Neue"/>
                <a:cs typeface="Helvetica Neue"/>
                <a:sym typeface="Helvetica Neue"/>
              </a:rPr>
              <a:t> </a:t>
            </a:r>
            <a:r>
              <a:rPr lang="iw" sz="1200">
                <a:solidFill>
                  <a:schemeClr val="dk1"/>
                </a:solidFill>
              </a:rPr>
              <a:t>אלו</a:t>
            </a:r>
            <a:r>
              <a:rPr lang="iw" sz="1200">
                <a:solidFill>
                  <a:schemeClr val="dk1"/>
                </a:solidFill>
                <a:latin typeface="Helvetica Neue"/>
                <a:ea typeface="Helvetica Neue"/>
                <a:cs typeface="Helvetica Neue"/>
                <a:sym typeface="Helvetica Neue"/>
              </a:rPr>
              <a:t> </a:t>
            </a:r>
            <a:r>
              <a:rPr lang="iw" sz="1200">
                <a:solidFill>
                  <a:schemeClr val="dk1"/>
                </a:solidFill>
              </a:rPr>
              <a:t>ניתן</a:t>
            </a:r>
            <a:r>
              <a:rPr lang="iw" sz="1200">
                <a:solidFill>
                  <a:schemeClr val="dk1"/>
                </a:solidFill>
                <a:latin typeface="Helvetica Neue"/>
                <a:ea typeface="Helvetica Neue"/>
                <a:cs typeface="Helvetica Neue"/>
                <a:sym typeface="Helvetica Neue"/>
              </a:rPr>
              <a:t> </a:t>
            </a:r>
            <a:r>
              <a:rPr lang="iw" sz="1200">
                <a:solidFill>
                  <a:schemeClr val="dk1"/>
                </a:solidFill>
              </a:rPr>
              <a:t>לאתר</a:t>
            </a:r>
            <a:r>
              <a:rPr lang="iw" sz="1200">
                <a:solidFill>
                  <a:schemeClr val="dk1"/>
                </a:solidFill>
                <a:latin typeface="Helvetica Neue"/>
                <a:ea typeface="Helvetica Neue"/>
                <a:cs typeface="Helvetica Neue"/>
                <a:sym typeface="Helvetica Neue"/>
              </a:rPr>
              <a:t> </a:t>
            </a:r>
            <a:r>
              <a:rPr lang="iw" sz="1200">
                <a:solidFill>
                  <a:schemeClr val="dk1"/>
                </a:solidFill>
              </a:rPr>
              <a:t>ולחשוב</a:t>
            </a:r>
            <a:r>
              <a:rPr lang="iw" sz="1200">
                <a:solidFill>
                  <a:schemeClr val="dk1"/>
                </a:solidFill>
                <a:latin typeface="Helvetica Neue"/>
                <a:ea typeface="Helvetica Neue"/>
                <a:cs typeface="Helvetica Neue"/>
                <a:sym typeface="Helvetica Neue"/>
              </a:rPr>
              <a:t> </a:t>
            </a:r>
            <a:r>
              <a:rPr lang="iw" sz="1200">
                <a:solidFill>
                  <a:schemeClr val="dk1"/>
                </a:solidFill>
              </a:rPr>
              <a:t>על</a:t>
            </a:r>
            <a:r>
              <a:rPr lang="iw" sz="1200">
                <a:solidFill>
                  <a:schemeClr val="dk1"/>
                </a:solidFill>
                <a:latin typeface="Helvetica Neue"/>
                <a:ea typeface="Helvetica Neue"/>
                <a:cs typeface="Helvetica Neue"/>
                <a:sym typeface="Helvetica Neue"/>
              </a:rPr>
              <a:t> </a:t>
            </a:r>
            <a:r>
              <a:rPr lang="iw" sz="1200">
                <a:solidFill>
                  <a:schemeClr val="dk1"/>
                </a:solidFill>
              </a:rPr>
              <a:t>פערים</a:t>
            </a:r>
            <a:r>
              <a:rPr lang="iw" sz="1200">
                <a:solidFill>
                  <a:schemeClr val="dk1"/>
                </a:solidFill>
                <a:latin typeface="Helvetica Neue"/>
                <a:ea typeface="Helvetica Neue"/>
                <a:cs typeface="Helvetica Neue"/>
                <a:sym typeface="Helvetica Neue"/>
              </a:rPr>
              <a:t> </a:t>
            </a:r>
            <a:r>
              <a:rPr lang="iw" sz="1200">
                <a:solidFill>
                  <a:schemeClr val="dk1"/>
                </a:solidFill>
              </a:rPr>
              <a:t>או</a:t>
            </a:r>
            <a:r>
              <a:rPr lang="iw" sz="1200">
                <a:solidFill>
                  <a:schemeClr val="dk1"/>
                </a:solidFill>
                <a:latin typeface="Helvetica Neue"/>
                <a:ea typeface="Helvetica Neue"/>
                <a:cs typeface="Helvetica Neue"/>
                <a:sym typeface="Helvetica Neue"/>
              </a:rPr>
              <a:t> </a:t>
            </a:r>
            <a:r>
              <a:rPr lang="iw" sz="1200">
                <a:solidFill>
                  <a:schemeClr val="dk1"/>
                </a:solidFill>
              </a:rPr>
              <a:t>בעיות</a:t>
            </a:r>
            <a:r>
              <a:rPr lang="iw" sz="1200">
                <a:solidFill>
                  <a:schemeClr val="dk1"/>
                </a:solidFill>
                <a:latin typeface="Helvetica Neue"/>
                <a:ea typeface="Helvetica Neue"/>
                <a:cs typeface="Helvetica Neue"/>
                <a:sym typeface="Helvetica Neue"/>
              </a:rPr>
              <a:t> </a:t>
            </a:r>
            <a:r>
              <a:rPr lang="iw" sz="1200">
                <a:solidFill>
                  <a:schemeClr val="dk1"/>
                </a:solidFill>
              </a:rPr>
              <a:t>שונות</a:t>
            </a:r>
            <a:r>
              <a:rPr lang="iw" sz="1200">
                <a:solidFill>
                  <a:schemeClr val="dk1"/>
                </a:solidFill>
                <a:latin typeface="Helvetica Neue"/>
                <a:ea typeface="Helvetica Neue"/>
                <a:cs typeface="Helvetica Neue"/>
                <a:sym typeface="Helvetica Neue"/>
              </a:rPr>
              <a:t> </a:t>
            </a:r>
            <a:r>
              <a:rPr lang="iw" sz="1200">
                <a:solidFill>
                  <a:schemeClr val="dk1"/>
                </a:solidFill>
              </a:rPr>
              <a:t>ואף</a:t>
            </a:r>
            <a:r>
              <a:rPr lang="iw" sz="1200">
                <a:solidFill>
                  <a:schemeClr val="dk1"/>
                </a:solidFill>
                <a:latin typeface="Helvetica Neue"/>
                <a:ea typeface="Helvetica Neue"/>
                <a:cs typeface="Helvetica Neue"/>
                <a:sym typeface="Helvetica Neue"/>
              </a:rPr>
              <a:t> </a:t>
            </a:r>
            <a:r>
              <a:rPr lang="iw" sz="1200">
                <a:solidFill>
                  <a:schemeClr val="dk1"/>
                </a:solidFill>
              </a:rPr>
              <a:t>מספר</a:t>
            </a:r>
            <a:r>
              <a:rPr lang="iw" sz="1200">
                <a:solidFill>
                  <a:schemeClr val="dk1"/>
                </a:solidFill>
                <a:latin typeface="Helvetica Neue"/>
                <a:ea typeface="Helvetica Neue"/>
                <a:cs typeface="Helvetica Neue"/>
                <a:sym typeface="Helvetica Neue"/>
              </a:rPr>
              <a:t> </a:t>
            </a:r>
            <a:r>
              <a:rPr lang="iw" sz="1200">
                <a:solidFill>
                  <a:schemeClr val="dk1"/>
                </a:solidFill>
              </a:rPr>
              <a:t>עוד</a:t>
            </a:r>
            <a:r>
              <a:rPr lang="iw" sz="1200">
                <a:solidFill>
                  <a:schemeClr val="dk1"/>
                </a:solidFill>
                <a:latin typeface="Helvetica Neue"/>
                <a:ea typeface="Helvetica Neue"/>
                <a:cs typeface="Helvetica Neue"/>
                <a:sym typeface="Helvetica Neue"/>
              </a:rPr>
              <a:t> </a:t>
            </a:r>
            <a:r>
              <a:rPr lang="iw" sz="1200">
                <a:solidFill>
                  <a:schemeClr val="dk1"/>
                </a:solidFill>
              </a:rPr>
              <a:t>יותר</a:t>
            </a:r>
            <a:r>
              <a:rPr lang="iw" sz="1200">
                <a:solidFill>
                  <a:schemeClr val="dk1"/>
                </a:solidFill>
                <a:latin typeface="Helvetica Neue"/>
                <a:ea typeface="Helvetica Neue"/>
                <a:cs typeface="Helvetica Neue"/>
                <a:sym typeface="Helvetica Neue"/>
              </a:rPr>
              <a:t> </a:t>
            </a:r>
            <a:r>
              <a:rPr lang="iw" sz="1200">
                <a:solidFill>
                  <a:schemeClr val="dk1"/>
                </a:solidFill>
              </a:rPr>
              <a:t>גדול</a:t>
            </a:r>
            <a:r>
              <a:rPr lang="iw" sz="1200">
                <a:solidFill>
                  <a:schemeClr val="dk1"/>
                </a:solidFill>
                <a:latin typeface="Helvetica Neue"/>
                <a:ea typeface="Helvetica Neue"/>
                <a:cs typeface="Helvetica Neue"/>
                <a:sym typeface="Helvetica Neue"/>
              </a:rPr>
              <a:t> </a:t>
            </a:r>
            <a:r>
              <a:rPr lang="iw" sz="1200">
                <a:solidFill>
                  <a:schemeClr val="dk1"/>
                </a:solidFill>
              </a:rPr>
              <a:t>של</a:t>
            </a:r>
            <a:r>
              <a:rPr lang="iw" sz="1200">
                <a:solidFill>
                  <a:schemeClr val="dk1"/>
                </a:solidFill>
                <a:latin typeface="Helvetica Neue"/>
                <a:ea typeface="Helvetica Neue"/>
                <a:cs typeface="Helvetica Neue"/>
                <a:sym typeface="Helvetica Neue"/>
              </a:rPr>
              <a:t> </a:t>
            </a:r>
            <a:r>
              <a:rPr lang="iw" sz="1200">
                <a:solidFill>
                  <a:schemeClr val="dk1"/>
                </a:solidFill>
              </a:rPr>
              <a:t>פתרונות</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iw" sz="1200">
                <a:solidFill>
                  <a:schemeClr val="dk1"/>
                </a:solidFill>
              </a:rPr>
              <a:t>המטרה</a:t>
            </a:r>
            <a:r>
              <a:rPr lang="iw" sz="1200">
                <a:solidFill>
                  <a:schemeClr val="dk1"/>
                </a:solidFill>
                <a:latin typeface="Helvetica Neue"/>
                <a:ea typeface="Helvetica Neue"/>
                <a:cs typeface="Helvetica Neue"/>
                <a:sym typeface="Helvetica Neue"/>
              </a:rPr>
              <a:t> </a:t>
            </a:r>
            <a:r>
              <a:rPr lang="iw" sz="1200">
                <a:solidFill>
                  <a:schemeClr val="dk1"/>
                </a:solidFill>
              </a:rPr>
              <a:t>המרכזית</a:t>
            </a:r>
            <a:r>
              <a:rPr lang="iw" sz="1200">
                <a:solidFill>
                  <a:schemeClr val="dk1"/>
                </a:solidFill>
                <a:latin typeface="Helvetica Neue"/>
                <a:ea typeface="Helvetica Neue"/>
                <a:cs typeface="Helvetica Neue"/>
                <a:sym typeface="Helvetica Neue"/>
              </a:rPr>
              <a:t> </a:t>
            </a:r>
            <a:r>
              <a:rPr lang="iw" sz="1200">
                <a:solidFill>
                  <a:schemeClr val="dk1"/>
                </a:solidFill>
              </a:rPr>
              <a:t>היא</a:t>
            </a:r>
            <a:r>
              <a:rPr lang="iw" sz="1200">
                <a:solidFill>
                  <a:schemeClr val="dk1"/>
                </a:solidFill>
                <a:latin typeface="Helvetica Neue"/>
                <a:ea typeface="Helvetica Neue"/>
                <a:cs typeface="Helvetica Neue"/>
                <a:sym typeface="Helvetica Neue"/>
              </a:rPr>
              <a:t> </a:t>
            </a:r>
            <a:r>
              <a:rPr lang="iw" sz="1200">
                <a:solidFill>
                  <a:schemeClr val="dk1"/>
                </a:solidFill>
              </a:rPr>
              <a:t>לנסות</a:t>
            </a:r>
            <a:r>
              <a:rPr lang="iw" sz="1200">
                <a:solidFill>
                  <a:schemeClr val="dk1"/>
                </a:solidFill>
                <a:latin typeface="Helvetica Neue"/>
                <a:ea typeface="Helvetica Neue"/>
                <a:cs typeface="Helvetica Neue"/>
                <a:sym typeface="Helvetica Neue"/>
              </a:rPr>
              <a:t> </a:t>
            </a:r>
            <a:r>
              <a:rPr lang="iw" sz="1200">
                <a:solidFill>
                  <a:schemeClr val="dk1"/>
                </a:solidFill>
              </a:rPr>
              <a:t>לבחון</a:t>
            </a:r>
            <a:r>
              <a:rPr lang="iw" sz="1200">
                <a:solidFill>
                  <a:schemeClr val="dk1"/>
                </a:solidFill>
                <a:latin typeface="Helvetica Neue"/>
                <a:ea typeface="Helvetica Neue"/>
                <a:cs typeface="Helvetica Neue"/>
                <a:sym typeface="Helvetica Neue"/>
              </a:rPr>
              <a:t> </a:t>
            </a:r>
            <a:r>
              <a:rPr lang="iw" sz="1200">
                <a:solidFill>
                  <a:schemeClr val="dk1"/>
                </a:solidFill>
              </a:rPr>
              <a:t>איזו</a:t>
            </a:r>
            <a:r>
              <a:rPr lang="iw" sz="1200">
                <a:solidFill>
                  <a:schemeClr val="dk1"/>
                </a:solidFill>
                <a:latin typeface="Helvetica Neue"/>
                <a:ea typeface="Helvetica Neue"/>
                <a:cs typeface="Helvetica Neue"/>
                <a:sym typeface="Helvetica Neue"/>
              </a:rPr>
              <a:t> </a:t>
            </a:r>
            <a:r>
              <a:rPr lang="iw" sz="1200">
                <a:solidFill>
                  <a:schemeClr val="dk1"/>
                </a:solidFill>
              </a:rPr>
              <a:t>בעיה</a:t>
            </a:r>
            <a:r>
              <a:rPr lang="iw" sz="1200">
                <a:solidFill>
                  <a:schemeClr val="dk1"/>
                </a:solidFill>
                <a:latin typeface="Helvetica Neue"/>
                <a:ea typeface="Helvetica Neue"/>
                <a:cs typeface="Helvetica Neue"/>
                <a:sym typeface="Helvetica Neue"/>
              </a:rPr>
              <a:t> </a:t>
            </a:r>
            <a:r>
              <a:rPr lang="iw" sz="1200">
                <a:solidFill>
                  <a:schemeClr val="dk1"/>
                </a:solidFill>
              </a:rPr>
              <a:t>ועבור</a:t>
            </a:r>
            <a:r>
              <a:rPr lang="iw" sz="1200">
                <a:solidFill>
                  <a:schemeClr val="dk1"/>
                </a:solidFill>
                <a:latin typeface="Helvetica Neue"/>
                <a:ea typeface="Helvetica Neue"/>
                <a:cs typeface="Helvetica Neue"/>
                <a:sym typeface="Helvetica Neue"/>
              </a:rPr>
              <a:t> </a:t>
            </a:r>
            <a:r>
              <a:rPr lang="iw" sz="1200">
                <a:solidFill>
                  <a:schemeClr val="dk1"/>
                </a:solidFill>
              </a:rPr>
              <a:t>מי</a:t>
            </a:r>
            <a:r>
              <a:rPr lang="iw" sz="1200">
                <a:solidFill>
                  <a:schemeClr val="dk1"/>
                </a:solidFill>
                <a:latin typeface="Helvetica Neue"/>
                <a:ea typeface="Helvetica Neue"/>
                <a:cs typeface="Helvetica Neue"/>
                <a:sym typeface="Helvetica Neue"/>
              </a:rPr>
              <a:t> </a:t>
            </a:r>
            <a:r>
              <a:rPr lang="iw" sz="1200">
                <a:solidFill>
                  <a:schemeClr val="dk1"/>
                </a:solidFill>
              </a:rPr>
              <a:t>הנתונים</a:t>
            </a:r>
            <a:r>
              <a:rPr lang="iw" sz="1200">
                <a:solidFill>
                  <a:schemeClr val="dk1"/>
                </a:solidFill>
                <a:latin typeface="Helvetica Neue"/>
                <a:ea typeface="Helvetica Neue"/>
                <a:cs typeface="Helvetica Neue"/>
                <a:sym typeface="Helvetica Neue"/>
              </a:rPr>
              <a:t> </a:t>
            </a:r>
            <a:r>
              <a:rPr lang="iw" sz="1200">
                <a:solidFill>
                  <a:schemeClr val="dk1"/>
                </a:solidFill>
              </a:rPr>
              <a:t>יכולים</a:t>
            </a:r>
            <a:r>
              <a:rPr lang="iw" sz="1200">
                <a:solidFill>
                  <a:schemeClr val="dk1"/>
                </a:solidFill>
                <a:latin typeface="Helvetica Neue"/>
                <a:ea typeface="Helvetica Neue"/>
                <a:cs typeface="Helvetica Neue"/>
                <a:sym typeface="Helvetica Neue"/>
              </a:rPr>
              <a:t> </a:t>
            </a:r>
            <a:r>
              <a:rPr lang="iw" sz="1200">
                <a:solidFill>
                  <a:schemeClr val="dk1"/>
                </a:solidFill>
              </a:rPr>
              <a:t>לפתור</a:t>
            </a:r>
            <a:r>
              <a:rPr lang="iw" sz="1200">
                <a:solidFill>
                  <a:schemeClr val="dk1"/>
                </a:solidFill>
                <a:latin typeface="Helvetica Neue"/>
                <a:ea typeface="Helvetica Neue"/>
                <a:cs typeface="Helvetica Neue"/>
                <a:sym typeface="Helvetica Neue"/>
              </a:rPr>
              <a:t> </a:t>
            </a:r>
            <a:r>
              <a:rPr lang="iw" sz="1200">
                <a:solidFill>
                  <a:schemeClr val="dk1"/>
                </a:solidFill>
              </a:rPr>
              <a:t>ומכך</a:t>
            </a:r>
            <a:r>
              <a:rPr lang="iw" sz="1200">
                <a:solidFill>
                  <a:schemeClr val="dk1"/>
                </a:solidFill>
                <a:latin typeface="Helvetica Neue"/>
                <a:ea typeface="Helvetica Neue"/>
                <a:cs typeface="Helvetica Neue"/>
                <a:sym typeface="Helvetica Neue"/>
              </a:rPr>
              <a:t> </a:t>
            </a:r>
            <a:r>
              <a:rPr lang="iw" sz="1200">
                <a:solidFill>
                  <a:schemeClr val="dk1"/>
                </a:solidFill>
              </a:rPr>
              <a:t>גם</a:t>
            </a:r>
            <a:r>
              <a:rPr lang="iw" sz="1200">
                <a:solidFill>
                  <a:schemeClr val="dk1"/>
                </a:solidFill>
                <a:latin typeface="Helvetica Neue"/>
                <a:ea typeface="Helvetica Neue"/>
                <a:cs typeface="Helvetica Neue"/>
                <a:sym typeface="Helvetica Neue"/>
              </a:rPr>
              <a:t> </a:t>
            </a:r>
            <a:r>
              <a:rPr lang="iw" sz="1200">
                <a:solidFill>
                  <a:schemeClr val="dk1"/>
                </a:solidFill>
              </a:rPr>
              <a:t>את</a:t>
            </a:r>
            <a:r>
              <a:rPr lang="iw" sz="1200">
                <a:solidFill>
                  <a:schemeClr val="dk1"/>
                </a:solidFill>
                <a:latin typeface="Helvetica Neue"/>
                <a:ea typeface="Helvetica Neue"/>
                <a:cs typeface="Helvetica Neue"/>
                <a:sym typeface="Helvetica Neue"/>
              </a:rPr>
              <a:t> </a:t>
            </a:r>
            <a:r>
              <a:rPr lang="iw" sz="1200">
                <a:solidFill>
                  <a:schemeClr val="dk1"/>
                </a:solidFill>
              </a:rPr>
              <a:t>מרחב</a:t>
            </a:r>
            <a:r>
              <a:rPr lang="iw" sz="1200">
                <a:solidFill>
                  <a:schemeClr val="dk1"/>
                </a:solidFill>
                <a:latin typeface="Helvetica Neue"/>
                <a:ea typeface="Helvetica Neue"/>
                <a:cs typeface="Helvetica Neue"/>
                <a:sym typeface="Helvetica Neue"/>
              </a:rPr>
              <a:t> </a:t>
            </a:r>
            <a:r>
              <a:rPr lang="iw" sz="1200">
                <a:solidFill>
                  <a:schemeClr val="dk1"/>
                </a:solidFill>
              </a:rPr>
              <a:t>הפתרונות</a:t>
            </a:r>
            <a:r>
              <a:rPr lang="iw" sz="1200">
                <a:solidFill>
                  <a:schemeClr val="dk1"/>
                </a:solidFill>
                <a:latin typeface="Helvetica Neue"/>
                <a:ea typeface="Helvetica Neue"/>
                <a:cs typeface="Helvetica Neue"/>
                <a:sym typeface="Helvetica Neue"/>
              </a:rPr>
              <a:t> </a:t>
            </a:r>
            <a:r>
              <a:rPr lang="iw" sz="1200">
                <a:solidFill>
                  <a:schemeClr val="dk1"/>
                </a:solidFill>
              </a:rPr>
              <a:t>האפשרי</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iw" sz="1200">
                <a:solidFill>
                  <a:schemeClr val="dk1"/>
                </a:solidFill>
                <a:latin typeface="Helvetica Neue"/>
                <a:ea typeface="Helvetica Neue"/>
                <a:cs typeface="Helvetica Neue"/>
                <a:sym typeface="Helvetica Neue"/>
              </a:rPr>
              <a:t>2. </a:t>
            </a:r>
            <a:r>
              <a:rPr lang="iw" sz="1200">
                <a:solidFill>
                  <a:schemeClr val="dk1"/>
                </a:solidFill>
              </a:rPr>
              <a:t>חשוב</a:t>
            </a:r>
            <a:r>
              <a:rPr lang="iw" sz="1200">
                <a:solidFill>
                  <a:schemeClr val="dk1"/>
                </a:solidFill>
                <a:latin typeface="Helvetica Neue"/>
                <a:ea typeface="Helvetica Neue"/>
                <a:cs typeface="Helvetica Neue"/>
                <a:sym typeface="Helvetica Neue"/>
              </a:rPr>
              <a:t> </a:t>
            </a:r>
            <a:r>
              <a:rPr lang="iw" sz="1200">
                <a:solidFill>
                  <a:schemeClr val="dk1"/>
                </a:solidFill>
              </a:rPr>
              <a:t>להדגיש</a:t>
            </a:r>
            <a:r>
              <a:rPr lang="iw" sz="1200">
                <a:solidFill>
                  <a:schemeClr val="dk1"/>
                </a:solidFill>
                <a:latin typeface="Helvetica Neue"/>
                <a:ea typeface="Helvetica Neue"/>
                <a:cs typeface="Helvetica Neue"/>
                <a:sym typeface="Helvetica Neue"/>
              </a:rPr>
              <a:t> </a:t>
            </a:r>
            <a:r>
              <a:rPr lang="iw" sz="1200">
                <a:solidFill>
                  <a:schemeClr val="dk1"/>
                </a:solidFill>
              </a:rPr>
              <a:t>שהפתרון</a:t>
            </a:r>
            <a:r>
              <a:rPr lang="iw" sz="1200">
                <a:solidFill>
                  <a:schemeClr val="dk1"/>
                </a:solidFill>
                <a:latin typeface="Helvetica Neue"/>
                <a:ea typeface="Helvetica Neue"/>
                <a:cs typeface="Helvetica Neue"/>
                <a:sym typeface="Helvetica Neue"/>
              </a:rPr>
              <a:t> </a:t>
            </a:r>
            <a:r>
              <a:rPr lang="iw" sz="1200">
                <a:solidFill>
                  <a:schemeClr val="dk1"/>
                </a:solidFill>
              </a:rPr>
              <a:t>צריך</a:t>
            </a:r>
            <a:r>
              <a:rPr lang="iw" sz="1200">
                <a:solidFill>
                  <a:schemeClr val="dk1"/>
                </a:solidFill>
                <a:latin typeface="Helvetica Neue"/>
                <a:ea typeface="Helvetica Neue"/>
                <a:cs typeface="Helvetica Neue"/>
                <a:sym typeface="Helvetica Neue"/>
              </a:rPr>
              <a:t> </a:t>
            </a:r>
            <a:r>
              <a:rPr lang="iw" sz="1200">
                <a:solidFill>
                  <a:schemeClr val="dk1"/>
                </a:solidFill>
              </a:rPr>
              <a:t>להיות</a:t>
            </a:r>
            <a:r>
              <a:rPr lang="iw" sz="1200">
                <a:solidFill>
                  <a:schemeClr val="dk1"/>
                </a:solidFill>
                <a:latin typeface="Helvetica Neue"/>
                <a:ea typeface="Helvetica Neue"/>
                <a:cs typeface="Helvetica Neue"/>
                <a:sym typeface="Helvetica Neue"/>
              </a:rPr>
              <a:t> </a:t>
            </a:r>
            <a:r>
              <a:rPr lang="iw" sz="1200">
                <a:solidFill>
                  <a:schemeClr val="dk1"/>
                </a:solidFill>
              </a:rPr>
              <a:t>מבוסס</a:t>
            </a:r>
            <a:r>
              <a:rPr lang="iw" sz="1200">
                <a:solidFill>
                  <a:schemeClr val="dk1"/>
                </a:solidFill>
                <a:latin typeface="Helvetica Neue"/>
                <a:ea typeface="Helvetica Neue"/>
                <a:cs typeface="Helvetica Neue"/>
                <a:sym typeface="Helvetica Neue"/>
              </a:rPr>
              <a:t> </a:t>
            </a:r>
            <a:r>
              <a:rPr lang="iw" sz="1200">
                <a:solidFill>
                  <a:schemeClr val="dk1"/>
                </a:solidFill>
              </a:rPr>
              <a:t>על</a:t>
            </a:r>
            <a:r>
              <a:rPr lang="iw" sz="1200">
                <a:solidFill>
                  <a:schemeClr val="dk1"/>
                </a:solidFill>
                <a:latin typeface="Helvetica Neue"/>
                <a:ea typeface="Helvetica Neue"/>
                <a:cs typeface="Helvetica Neue"/>
                <a:sym typeface="Helvetica Neue"/>
              </a:rPr>
              <a:t> </a:t>
            </a:r>
            <a:r>
              <a:rPr lang="iw" sz="1200">
                <a:solidFill>
                  <a:schemeClr val="dk1"/>
                </a:solidFill>
              </a:rPr>
              <a:t>סט</a:t>
            </a:r>
            <a:r>
              <a:rPr lang="iw" sz="1200">
                <a:solidFill>
                  <a:schemeClr val="dk1"/>
                </a:solidFill>
                <a:latin typeface="Helvetica Neue"/>
                <a:ea typeface="Helvetica Neue"/>
                <a:cs typeface="Helvetica Neue"/>
                <a:sym typeface="Helvetica Neue"/>
              </a:rPr>
              <a:t> </a:t>
            </a:r>
            <a:r>
              <a:rPr lang="iw" sz="1200">
                <a:solidFill>
                  <a:schemeClr val="dk1"/>
                </a:solidFill>
              </a:rPr>
              <a:t>הנתונים</a:t>
            </a:r>
            <a:r>
              <a:rPr lang="iw" sz="1200">
                <a:solidFill>
                  <a:schemeClr val="dk1"/>
                </a:solidFill>
                <a:latin typeface="Helvetica Neue"/>
                <a:ea typeface="Helvetica Neue"/>
                <a:cs typeface="Helvetica Neue"/>
                <a:sym typeface="Helvetica Neue"/>
              </a:rPr>
              <a:t> </a:t>
            </a:r>
            <a:r>
              <a:rPr lang="iw" sz="1200">
                <a:solidFill>
                  <a:schemeClr val="dk1"/>
                </a:solidFill>
              </a:rPr>
              <a:t>עצמו</a:t>
            </a:r>
            <a:r>
              <a:rPr lang="iw" sz="1200">
                <a:solidFill>
                  <a:schemeClr val="dk1"/>
                </a:solidFill>
                <a:latin typeface="Helvetica Neue"/>
                <a:ea typeface="Helvetica Neue"/>
                <a:cs typeface="Helvetica Neue"/>
                <a:sym typeface="Helvetica Neue"/>
              </a:rPr>
              <a:t> - </a:t>
            </a:r>
            <a:r>
              <a:rPr lang="iw" sz="1200">
                <a:solidFill>
                  <a:schemeClr val="dk1"/>
                </a:solidFill>
              </a:rPr>
              <a:t>ניתן</a:t>
            </a:r>
            <a:r>
              <a:rPr lang="iw" sz="1200">
                <a:solidFill>
                  <a:schemeClr val="dk1"/>
                </a:solidFill>
                <a:latin typeface="Helvetica Neue"/>
                <a:ea typeface="Helvetica Neue"/>
                <a:cs typeface="Helvetica Neue"/>
                <a:sym typeface="Helvetica Neue"/>
              </a:rPr>
              <a:t> </a:t>
            </a:r>
            <a:r>
              <a:rPr lang="iw" sz="1200">
                <a:solidFill>
                  <a:schemeClr val="dk1"/>
                </a:solidFill>
              </a:rPr>
              <a:t>לנסות</a:t>
            </a:r>
            <a:r>
              <a:rPr lang="iw" sz="1200">
                <a:solidFill>
                  <a:schemeClr val="dk1"/>
                </a:solidFill>
                <a:latin typeface="Helvetica Neue"/>
                <a:ea typeface="Helvetica Neue"/>
                <a:cs typeface="Helvetica Neue"/>
                <a:sym typeface="Helvetica Neue"/>
              </a:rPr>
              <a:t> </a:t>
            </a:r>
            <a:r>
              <a:rPr lang="iw" sz="1200">
                <a:solidFill>
                  <a:schemeClr val="dk1"/>
                </a:solidFill>
              </a:rPr>
              <a:t>ולדמיין</a:t>
            </a:r>
            <a:r>
              <a:rPr lang="iw" sz="1200">
                <a:solidFill>
                  <a:schemeClr val="dk1"/>
                </a:solidFill>
                <a:latin typeface="Helvetica Neue"/>
                <a:ea typeface="Helvetica Neue"/>
                <a:cs typeface="Helvetica Neue"/>
                <a:sym typeface="Helvetica Neue"/>
              </a:rPr>
              <a:t> </a:t>
            </a:r>
            <a:r>
              <a:rPr lang="iw" sz="1200">
                <a:solidFill>
                  <a:schemeClr val="dk1"/>
                </a:solidFill>
              </a:rPr>
              <a:t>כיצד</a:t>
            </a:r>
            <a:r>
              <a:rPr lang="iw" sz="1200">
                <a:solidFill>
                  <a:schemeClr val="dk1"/>
                </a:solidFill>
                <a:latin typeface="Helvetica Neue"/>
                <a:ea typeface="Helvetica Neue"/>
                <a:cs typeface="Helvetica Neue"/>
                <a:sym typeface="Helvetica Neue"/>
              </a:rPr>
              <a:t> </a:t>
            </a:r>
            <a:r>
              <a:rPr lang="iw" sz="1200">
                <a:solidFill>
                  <a:schemeClr val="dk1"/>
                </a:solidFill>
              </a:rPr>
              <a:t>אנו</a:t>
            </a:r>
            <a:r>
              <a:rPr lang="iw" sz="1200">
                <a:solidFill>
                  <a:schemeClr val="dk1"/>
                </a:solidFill>
                <a:latin typeface="Helvetica Neue"/>
                <a:ea typeface="Helvetica Neue"/>
                <a:cs typeface="Helvetica Neue"/>
                <a:sym typeface="Helvetica Neue"/>
              </a:rPr>
              <a:t> </a:t>
            </a:r>
            <a:r>
              <a:rPr lang="iw" sz="1200">
                <a:solidFill>
                  <a:schemeClr val="dk1"/>
                </a:solidFill>
              </a:rPr>
              <a:t>יכולים</a:t>
            </a:r>
            <a:r>
              <a:rPr lang="iw" sz="1200">
                <a:solidFill>
                  <a:schemeClr val="dk1"/>
                </a:solidFill>
                <a:latin typeface="Helvetica Neue"/>
                <a:ea typeface="Helvetica Neue"/>
                <a:cs typeface="Helvetica Neue"/>
                <a:sym typeface="Helvetica Neue"/>
              </a:rPr>
              <a:t> </a:t>
            </a:r>
            <a:r>
              <a:rPr lang="iw" sz="1200">
                <a:solidFill>
                  <a:schemeClr val="dk1"/>
                </a:solidFill>
              </a:rPr>
              <a:t>ליצור</a:t>
            </a:r>
            <a:r>
              <a:rPr lang="iw" sz="1200">
                <a:solidFill>
                  <a:schemeClr val="dk1"/>
                </a:solidFill>
                <a:latin typeface="Helvetica Neue"/>
                <a:ea typeface="Helvetica Neue"/>
                <a:cs typeface="Helvetica Neue"/>
                <a:sym typeface="Helvetica Neue"/>
              </a:rPr>
              <a:t> </a:t>
            </a:r>
            <a:r>
              <a:rPr lang="iw" sz="1200">
                <a:solidFill>
                  <a:schemeClr val="dk1"/>
                </a:solidFill>
              </a:rPr>
              <a:t>מערכת</a:t>
            </a:r>
            <a:r>
              <a:rPr lang="iw" sz="1200">
                <a:solidFill>
                  <a:schemeClr val="dk1"/>
                </a:solidFill>
                <a:latin typeface="Helvetica Neue"/>
                <a:ea typeface="Helvetica Neue"/>
                <a:cs typeface="Helvetica Neue"/>
                <a:sym typeface="Helvetica Neue"/>
              </a:rPr>
              <a:t> </a:t>
            </a:r>
            <a:r>
              <a:rPr lang="iw" sz="1200">
                <a:solidFill>
                  <a:schemeClr val="dk1"/>
                </a:solidFill>
              </a:rPr>
              <a:t>שיודעת</a:t>
            </a:r>
            <a:r>
              <a:rPr lang="iw" sz="1200">
                <a:solidFill>
                  <a:schemeClr val="dk1"/>
                </a:solidFill>
                <a:latin typeface="Helvetica Neue"/>
                <a:ea typeface="Helvetica Neue"/>
                <a:cs typeface="Helvetica Neue"/>
                <a:sym typeface="Helvetica Neue"/>
              </a:rPr>
              <a:t> </a:t>
            </a:r>
            <a:r>
              <a:rPr lang="iw" sz="1200">
                <a:solidFill>
                  <a:schemeClr val="dk1"/>
                </a:solidFill>
              </a:rPr>
              <a:t>לנתח</a:t>
            </a:r>
            <a:endParaRPr sz="1200">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iw" sz="1200">
                <a:solidFill>
                  <a:schemeClr val="dk1"/>
                </a:solidFill>
              </a:rPr>
              <a:t>או</a:t>
            </a:r>
            <a:r>
              <a:rPr lang="iw" sz="1200">
                <a:solidFill>
                  <a:schemeClr val="dk1"/>
                </a:solidFill>
                <a:latin typeface="Helvetica Neue"/>
                <a:ea typeface="Helvetica Neue"/>
                <a:cs typeface="Helvetica Neue"/>
                <a:sym typeface="Helvetica Neue"/>
              </a:rPr>
              <a:t> </a:t>
            </a:r>
            <a:r>
              <a:rPr lang="iw" sz="1200">
                <a:solidFill>
                  <a:schemeClr val="dk1"/>
                </a:solidFill>
              </a:rPr>
              <a:t>להפיק</a:t>
            </a:r>
            <a:r>
              <a:rPr lang="iw" sz="1200">
                <a:solidFill>
                  <a:schemeClr val="dk1"/>
                </a:solidFill>
                <a:latin typeface="Helvetica Neue"/>
                <a:ea typeface="Helvetica Neue"/>
                <a:cs typeface="Helvetica Neue"/>
                <a:sym typeface="Helvetica Neue"/>
              </a:rPr>
              <a:t> </a:t>
            </a:r>
            <a:r>
              <a:rPr lang="iw" sz="1200">
                <a:solidFill>
                  <a:schemeClr val="dk1"/>
                </a:solidFill>
              </a:rPr>
              <a:t>מסקנות</a:t>
            </a:r>
            <a:r>
              <a:rPr lang="iw" sz="1200">
                <a:solidFill>
                  <a:schemeClr val="dk1"/>
                </a:solidFill>
                <a:latin typeface="Helvetica Neue"/>
                <a:ea typeface="Helvetica Neue"/>
                <a:cs typeface="Helvetica Neue"/>
                <a:sym typeface="Helvetica Neue"/>
              </a:rPr>
              <a:t> </a:t>
            </a:r>
            <a:r>
              <a:rPr lang="iw" sz="1200">
                <a:solidFill>
                  <a:schemeClr val="dk1"/>
                </a:solidFill>
              </a:rPr>
              <a:t>מתוך</a:t>
            </a:r>
            <a:r>
              <a:rPr lang="iw" sz="1200">
                <a:solidFill>
                  <a:schemeClr val="dk1"/>
                </a:solidFill>
                <a:latin typeface="Helvetica Neue"/>
                <a:ea typeface="Helvetica Neue"/>
                <a:cs typeface="Helvetica Neue"/>
                <a:sym typeface="Helvetica Neue"/>
              </a:rPr>
              <a:t> </a:t>
            </a:r>
            <a:r>
              <a:rPr lang="iw" sz="1200">
                <a:solidFill>
                  <a:schemeClr val="dk1"/>
                </a:solidFill>
              </a:rPr>
              <a:t>הנתונים</a:t>
            </a:r>
            <a:r>
              <a:rPr lang="iw" sz="1200">
                <a:solidFill>
                  <a:schemeClr val="dk1"/>
                </a:solidFill>
                <a:latin typeface="Helvetica Neue"/>
                <a:ea typeface="Helvetica Neue"/>
                <a:cs typeface="Helvetica Neue"/>
                <a:sym typeface="Helvetica Neue"/>
              </a:rPr>
              <a:t> (</a:t>
            </a:r>
            <a:r>
              <a:rPr lang="iw" sz="1200">
                <a:solidFill>
                  <a:schemeClr val="dk1"/>
                </a:solidFill>
              </a:rPr>
              <a:t>באופן</a:t>
            </a:r>
            <a:r>
              <a:rPr lang="iw" sz="1200">
                <a:solidFill>
                  <a:schemeClr val="dk1"/>
                </a:solidFill>
                <a:latin typeface="Helvetica Neue"/>
                <a:ea typeface="Helvetica Neue"/>
                <a:cs typeface="Helvetica Neue"/>
                <a:sym typeface="Helvetica Neue"/>
              </a:rPr>
              <a:t> </a:t>
            </a:r>
            <a:r>
              <a:rPr lang="iw" sz="1200">
                <a:solidFill>
                  <a:schemeClr val="dk1"/>
                </a:solidFill>
              </a:rPr>
              <a:t>דומה</a:t>
            </a:r>
            <a:r>
              <a:rPr lang="iw" sz="1200">
                <a:solidFill>
                  <a:schemeClr val="dk1"/>
                </a:solidFill>
                <a:latin typeface="Helvetica Neue"/>
                <a:ea typeface="Helvetica Neue"/>
                <a:cs typeface="Helvetica Neue"/>
                <a:sym typeface="Helvetica Neue"/>
              </a:rPr>
              <a:t> </a:t>
            </a:r>
            <a:r>
              <a:rPr lang="iw" sz="1200">
                <a:solidFill>
                  <a:schemeClr val="dk1"/>
                </a:solidFill>
              </a:rPr>
              <a:t>למה</a:t>
            </a:r>
            <a:r>
              <a:rPr lang="iw" sz="1200">
                <a:solidFill>
                  <a:schemeClr val="dk1"/>
                </a:solidFill>
                <a:latin typeface="Helvetica Neue"/>
                <a:ea typeface="Helvetica Neue"/>
                <a:cs typeface="Helvetica Neue"/>
                <a:sym typeface="Helvetica Neue"/>
              </a:rPr>
              <a:t> </a:t>
            </a:r>
            <a:r>
              <a:rPr lang="iw" sz="1200">
                <a:solidFill>
                  <a:schemeClr val="dk1"/>
                </a:solidFill>
              </a:rPr>
              <a:t>שעשינו</a:t>
            </a:r>
            <a:r>
              <a:rPr lang="iw" sz="1200">
                <a:solidFill>
                  <a:schemeClr val="dk1"/>
                </a:solidFill>
                <a:latin typeface="Helvetica Neue"/>
                <a:ea typeface="Helvetica Neue"/>
                <a:cs typeface="Helvetica Neue"/>
                <a:sym typeface="Helvetica Neue"/>
              </a:rPr>
              <a:t> </a:t>
            </a:r>
            <a:r>
              <a:rPr lang="iw" sz="1200">
                <a:solidFill>
                  <a:schemeClr val="dk1"/>
                </a:solidFill>
              </a:rPr>
              <a:t>בשיעורים</a:t>
            </a:r>
            <a:r>
              <a:rPr lang="iw" sz="1200">
                <a:solidFill>
                  <a:schemeClr val="dk1"/>
                </a:solidFill>
                <a:latin typeface="Helvetica Neue"/>
                <a:ea typeface="Helvetica Neue"/>
                <a:cs typeface="Helvetica Neue"/>
                <a:sym typeface="Helvetica Neue"/>
              </a:rPr>
              <a:t> </a:t>
            </a:r>
            <a:r>
              <a:rPr lang="iw" sz="1200">
                <a:solidFill>
                  <a:schemeClr val="dk1"/>
                </a:solidFill>
              </a:rPr>
              <a:t>הקודמים</a:t>
            </a:r>
            <a:r>
              <a:rPr lang="iw" sz="1200">
                <a:solidFill>
                  <a:schemeClr val="dk1"/>
                </a:solidFill>
                <a:latin typeface="Helvetica Neue"/>
                <a:ea typeface="Helvetica Neue"/>
                <a:cs typeface="Helvetica Neue"/>
                <a:sym typeface="Helvetica Neue"/>
              </a:rPr>
              <a:t>) </a:t>
            </a:r>
            <a:r>
              <a:rPr lang="iw" sz="1200">
                <a:solidFill>
                  <a:schemeClr val="dk1"/>
                </a:solidFill>
              </a:rPr>
              <a:t>בנוסף</a:t>
            </a:r>
            <a:r>
              <a:rPr lang="iw" sz="1200">
                <a:solidFill>
                  <a:schemeClr val="dk1"/>
                </a:solidFill>
                <a:latin typeface="Helvetica Neue"/>
                <a:ea typeface="Helvetica Neue"/>
                <a:cs typeface="Helvetica Neue"/>
                <a:sym typeface="Helvetica Neue"/>
              </a:rPr>
              <a:t> </a:t>
            </a:r>
            <a:r>
              <a:rPr lang="iw" sz="1200">
                <a:solidFill>
                  <a:schemeClr val="dk1"/>
                </a:solidFill>
              </a:rPr>
              <a:t>כיצד</a:t>
            </a:r>
            <a:r>
              <a:rPr lang="iw" sz="1200">
                <a:solidFill>
                  <a:schemeClr val="dk1"/>
                </a:solidFill>
                <a:latin typeface="Helvetica Neue"/>
                <a:ea typeface="Helvetica Neue"/>
                <a:cs typeface="Helvetica Neue"/>
                <a:sym typeface="Helvetica Neue"/>
              </a:rPr>
              <a:t> </a:t>
            </a:r>
            <a:r>
              <a:rPr lang="iw" sz="1200">
                <a:solidFill>
                  <a:schemeClr val="dk1"/>
                </a:solidFill>
              </a:rPr>
              <a:t>אנו</a:t>
            </a:r>
            <a:r>
              <a:rPr lang="iw" sz="1200">
                <a:solidFill>
                  <a:schemeClr val="dk1"/>
                </a:solidFill>
                <a:latin typeface="Helvetica Neue"/>
                <a:ea typeface="Helvetica Neue"/>
                <a:cs typeface="Helvetica Neue"/>
                <a:sym typeface="Helvetica Neue"/>
              </a:rPr>
              <a:t> </a:t>
            </a:r>
            <a:r>
              <a:rPr lang="iw" sz="1200">
                <a:solidFill>
                  <a:schemeClr val="dk1"/>
                </a:solidFill>
              </a:rPr>
              <a:t>יכולים</a:t>
            </a:r>
            <a:r>
              <a:rPr lang="iw" sz="1200">
                <a:solidFill>
                  <a:schemeClr val="dk1"/>
                </a:solidFill>
                <a:latin typeface="Helvetica Neue"/>
                <a:ea typeface="Helvetica Neue"/>
                <a:cs typeface="Helvetica Neue"/>
                <a:sym typeface="Helvetica Neue"/>
              </a:rPr>
              <a:t> </a:t>
            </a:r>
            <a:r>
              <a:rPr lang="iw" sz="1200">
                <a:solidFill>
                  <a:schemeClr val="dk1"/>
                </a:solidFill>
              </a:rPr>
              <a:t>להפעיל</a:t>
            </a:r>
            <a:r>
              <a:rPr lang="iw" sz="1200">
                <a:solidFill>
                  <a:schemeClr val="dk1"/>
                </a:solidFill>
                <a:latin typeface="Helvetica Neue"/>
                <a:ea typeface="Helvetica Neue"/>
                <a:cs typeface="Helvetica Neue"/>
                <a:sym typeface="Helvetica Neue"/>
              </a:rPr>
              <a:t> </a:t>
            </a:r>
            <a:r>
              <a:rPr lang="iw" sz="1200">
                <a:solidFill>
                  <a:schemeClr val="dk1"/>
                </a:solidFill>
              </a:rPr>
              <a:t>אלגוריתמים</a:t>
            </a:r>
            <a:r>
              <a:rPr lang="iw" sz="1200">
                <a:solidFill>
                  <a:schemeClr val="dk1"/>
                </a:solidFill>
                <a:latin typeface="Helvetica Neue"/>
                <a:ea typeface="Helvetica Neue"/>
                <a:cs typeface="Helvetica Neue"/>
                <a:sym typeface="Helvetica Neue"/>
              </a:rPr>
              <a:t> </a:t>
            </a:r>
            <a:r>
              <a:rPr lang="iw" sz="1200">
                <a:solidFill>
                  <a:schemeClr val="dk1"/>
                </a:solidFill>
              </a:rPr>
              <a:t>של</a:t>
            </a:r>
            <a:r>
              <a:rPr lang="iw" sz="1200">
                <a:solidFill>
                  <a:schemeClr val="dk1"/>
                </a:solidFill>
                <a:latin typeface="Helvetica Neue"/>
                <a:ea typeface="Helvetica Neue"/>
                <a:cs typeface="Helvetica Neue"/>
                <a:sym typeface="Helvetica Neue"/>
              </a:rPr>
              <a:t> </a:t>
            </a:r>
            <a:r>
              <a:rPr lang="iw" sz="1200">
                <a:solidFill>
                  <a:schemeClr val="dk1"/>
                </a:solidFill>
              </a:rPr>
              <a:t>בינה</a:t>
            </a:r>
            <a:r>
              <a:rPr lang="iw" sz="1200">
                <a:solidFill>
                  <a:schemeClr val="dk1"/>
                </a:solidFill>
                <a:latin typeface="Helvetica Neue"/>
                <a:ea typeface="Helvetica Neue"/>
                <a:cs typeface="Helvetica Neue"/>
                <a:sym typeface="Helvetica Neue"/>
              </a:rPr>
              <a:t> </a:t>
            </a:r>
            <a:r>
              <a:rPr lang="iw" sz="1200">
                <a:solidFill>
                  <a:schemeClr val="dk1"/>
                </a:solidFill>
              </a:rPr>
              <a:t>מלאכותית</a:t>
            </a:r>
            <a:r>
              <a:rPr lang="iw" sz="1200">
                <a:solidFill>
                  <a:schemeClr val="dk1"/>
                </a:solidFill>
                <a:latin typeface="Helvetica Neue"/>
                <a:ea typeface="Helvetica Neue"/>
                <a:cs typeface="Helvetica Neue"/>
                <a:sym typeface="Helvetica Neue"/>
              </a:rPr>
              <a:t> </a:t>
            </a:r>
            <a:r>
              <a:rPr lang="iw" sz="1200">
                <a:solidFill>
                  <a:schemeClr val="dk1"/>
                </a:solidFill>
              </a:rPr>
              <a:t>מערכות</a:t>
            </a:r>
            <a:r>
              <a:rPr lang="iw" sz="1200">
                <a:solidFill>
                  <a:schemeClr val="dk1"/>
                </a:solidFill>
                <a:latin typeface="Helvetica Neue"/>
                <a:ea typeface="Helvetica Neue"/>
                <a:cs typeface="Helvetica Neue"/>
                <a:sym typeface="Helvetica Neue"/>
              </a:rPr>
              <a:t> </a:t>
            </a:r>
            <a:r>
              <a:rPr lang="iw" sz="1200">
                <a:solidFill>
                  <a:schemeClr val="dk1"/>
                </a:solidFill>
              </a:rPr>
              <a:t>לומדות</a:t>
            </a:r>
            <a:r>
              <a:rPr lang="iw" sz="1200">
                <a:solidFill>
                  <a:schemeClr val="dk1"/>
                </a:solidFill>
                <a:latin typeface="Helvetica Neue"/>
                <a:ea typeface="Helvetica Neue"/>
                <a:cs typeface="Helvetica Neue"/>
                <a:sym typeface="Helvetica Neue"/>
              </a:rPr>
              <a:t> </a:t>
            </a:r>
            <a:r>
              <a:rPr lang="iw" sz="1200">
                <a:solidFill>
                  <a:schemeClr val="dk1"/>
                </a:solidFill>
              </a:rPr>
              <a:t>בכדי</a:t>
            </a:r>
            <a:r>
              <a:rPr lang="iw" sz="1200">
                <a:solidFill>
                  <a:schemeClr val="dk1"/>
                </a:solidFill>
                <a:latin typeface="Helvetica Neue"/>
                <a:ea typeface="Helvetica Neue"/>
                <a:cs typeface="Helvetica Neue"/>
                <a:sym typeface="Helvetica Neue"/>
              </a:rPr>
              <a:t> </a:t>
            </a:r>
            <a:r>
              <a:rPr lang="iw" sz="1200">
                <a:solidFill>
                  <a:schemeClr val="dk1"/>
                </a:solidFill>
              </a:rPr>
              <a:t>לספר</a:t>
            </a:r>
            <a:r>
              <a:rPr lang="iw" sz="1200">
                <a:solidFill>
                  <a:schemeClr val="dk1"/>
                </a:solidFill>
                <a:latin typeface="Helvetica Neue"/>
                <a:ea typeface="Helvetica Neue"/>
                <a:cs typeface="Helvetica Neue"/>
                <a:sym typeface="Helvetica Neue"/>
              </a:rPr>
              <a:t> </a:t>
            </a:r>
            <a:r>
              <a:rPr lang="iw" sz="1200">
                <a:solidFill>
                  <a:schemeClr val="dk1"/>
                </a:solidFill>
              </a:rPr>
              <a:t>תהליכי</a:t>
            </a:r>
            <a:r>
              <a:rPr lang="iw" sz="1200">
                <a:solidFill>
                  <a:schemeClr val="dk1"/>
                </a:solidFill>
                <a:latin typeface="Helvetica Neue"/>
                <a:ea typeface="Helvetica Neue"/>
                <a:cs typeface="Helvetica Neue"/>
                <a:sym typeface="Helvetica Neue"/>
              </a:rPr>
              <a:t> </a:t>
            </a:r>
            <a:r>
              <a:rPr lang="iw" sz="1200">
                <a:solidFill>
                  <a:schemeClr val="dk1"/>
                </a:solidFill>
              </a:rPr>
              <a:t>חיוזי</a:t>
            </a:r>
            <a:r>
              <a:rPr lang="iw" sz="1200">
                <a:solidFill>
                  <a:schemeClr val="dk1"/>
                </a:solidFill>
                <a:latin typeface="Helvetica Neue"/>
                <a:ea typeface="Helvetica Neue"/>
                <a:cs typeface="Helvetica Neue"/>
                <a:sym typeface="Helvetica Neue"/>
              </a:rPr>
              <a:t> </a:t>
            </a:r>
            <a:r>
              <a:rPr lang="iw" sz="1200">
                <a:solidFill>
                  <a:schemeClr val="dk1"/>
                </a:solidFill>
              </a:rPr>
              <a:t>או</a:t>
            </a:r>
            <a:r>
              <a:rPr lang="iw" sz="1200">
                <a:solidFill>
                  <a:schemeClr val="dk1"/>
                </a:solidFill>
                <a:latin typeface="Helvetica Neue"/>
                <a:ea typeface="Helvetica Neue"/>
                <a:cs typeface="Helvetica Neue"/>
                <a:sym typeface="Helvetica Neue"/>
              </a:rPr>
              <a:t> </a:t>
            </a:r>
            <a:r>
              <a:rPr lang="iw" sz="1200">
                <a:solidFill>
                  <a:schemeClr val="dk1"/>
                </a:solidFill>
              </a:rPr>
              <a:t>סיווג</a:t>
            </a:r>
            <a:r>
              <a:rPr lang="iw" sz="1200">
                <a:solidFill>
                  <a:schemeClr val="dk1"/>
                </a:solidFill>
                <a:latin typeface="Helvetica Neue"/>
                <a:ea typeface="Helvetica Neue"/>
                <a:cs typeface="Helvetica Neue"/>
                <a:sym typeface="Helvetica Neue"/>
              </a:rPr>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iw" sz="1200">
                <a:solidFill>
                  <a:schemeClr val="dk1"/>
                </a:solidFill>
              </a:rPr>
              <a:t>סט הנתונים נמצא בתקיית חניכים בקישור  - </a:t>
            </a:r>
            <a:r>
              <a:rPr lang="iw" sz="1200" u="sng">
                <a:solidFill>
                  <a:srgbClr val="1155CC"/>
                </a:solidFill>
                <a:hlinkClick r:id="rId3">
                  <a:extLst>
                    <a:ext uri="{A12FA001-AC4F-418D-AE19-62706E023703}">
                      <ahyp:hlinkClr xmlns:ahyp="http://schemas.microsoft.com/office/drawing/2018/hyperlinkcolor" val="tx"/>
                    </a:ext>
                  </a:extLst>
                </a:hlinkClick>
              </a:rPr>
              <a:t>https://drive.google.com/file/d/1L5XlmHQzspjhKacY7zi7FcT-BTb3P-4X/view?usp=sharing</a:t>
            </a:r>
            <a:endParaRPr sz="1200">
              <a:solidFill>
                <a:schemeClr val="dk1"/>
              </a:solidFill>
            </a:endParaRPr>
          </a:p>
          <a:p>
            <a:pPr marL="0" lvl="0" indent="0" algn="r" rtl="1">
              <a:spcBef>
                <a:spcPts val="0"/>
              </a:spcBef>
              <a:spcAft>
                <a:spcPts val="0"/>
              </a:spcAft>
              <a:buClr>
                <a:schemeClr val="dk1"/>
              </a:buClr>
              <a:buSzPts val="1100"/>
              <a:buFont typeface="Arial"/>
              <a:buNone/>
            </a:pPr>
            <a:r>
              <a:rPr lang="iw" sz="1200">
                <a:solidFill>
                  <a:schemeClr val="dk1"/>
                </a:solidFill>
              </a:rPr>
              <a:t>יש לשלוח לחניכים את הקישור / להציג אותו במגת לכל הקבוצה.</a:t>
            </a:r>
            <a:endParaRPr sz="1200">
              <a:solidFill>
                <a:schemeClr val="dk1"/>
              </a:solidFill>
            </a:endParaRPr>
          </a:p>
          <a:p>
            <a:pPr marL="0" lvl="0" indent="0" algn="r" rtl="1">
              <a:spcBef>
                <a:spcPts val="0"/>
              </a:spcBef>
              <a:spcAft>
                <a:spcPts val="0"/>
              </a:spcAft>
              <a:buClr>
                <a:schemeClr val="dk1"/>
              </a:buClr>
              <a:buSzPts val="1100"/>
              <a:buFont typeface="Arial"/>
              <a:buNone/>
            </a:pPr>
            <a:endParaRPr sz="1200">
              <a:solidFill>
                <a:schemeClr val="dk1"/>
              </a:solidFill>
            </a:endParaRPr>
          </a:p>
          <a:p>
            <a:pPr marL="0" lvl="0" indent="0" algn="r" rtl="1">
              <a:spcBef>
                <a:spcPts val="0"/>
              </a:spcBef>
              <a:spcAft>
                <a:spcPts val="0"/>
              </a:spcAft>
              <a:buClr>
                <a:schemeClr val="dk1"/>
              </a:buClr>
              <a:buSzPts val="1100"/>
              <a:buFont typeface="Arial"/>
              <a:buNone/>
            </a:pPr>
            <a:r>
              <a:rPr lang="iw" sz="1200">
                <a:solidFill>
                  <a:schemeClr val="dk1"/>
                </a:solidFill>
              </a:rPr>
              <a:t>לאחר שהקבוצה מנתחת את סט הנתונים:</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159197442f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159197442f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iw" sz="1200">
                <a:solidFill>
                  <a:schemeClr val="dk1"/>
                </a:solidFill>
              </a:rPr>
              <a:t>כפי</a:t>
            </a:r>
            <a:r>
              <a:rPr lang="iw" sz="1200">
                <a:solidFill>
                  <a:schemeClr val="dk1"/>
                </a:solidFill>
                <a:latin typeface="Helvetica Neue"/>
                <a:ea typeface="Helvetica Neue"/>
                <a:cs typeface="Helvetica Neue"/>
                <a:sym typeface="Helvetica Neue"/>
              </a:rPr>
              <a:t> </a:t>
            </a:r>
            <a:r>
              <a:rPr lang="iw" sz="1200">
                <a:solidFill>
                  <a:schemeClr val="dk1"/>
                </a:solidFill>
              </a:rPr>
              <a:t>שכבר</a:t>
            </a:r>
            <a:r>
              <a:rPr lang="iw" sz="1200">
                <a:solidFill>
                  <a:schemeClr val="dk1"/>
                </a:solidFill>
                <a:latin typeface="Helvetica Neue"/>
                <a:ea typeface="Helvetica Neue"/>
                <a:cs typeface="Helvetica Neue"/>
                <a:sym typeface="Helvetica Neue"/>
              </a:rPr>
              <a:t> </a:t>
            </a:r>
            <a:r>
              <a:rPr lang="iw" sz="1200">
                <a:solidFill>
                  <a:schemeClr val="dk1"/>
                </a:solidFill>
              </a:rPr>
              <a:t>למדנו</a:t>
            </a:r>
            <a:r>
              <a:rPr lang="iw" sz="1200">
                <a:solidFill>
                  <a:schemeClr val="dk1"/>
                </a:solidFill>
                <a:latin typeface="Helvetica Neue"/>
                <a:ea typeface="Helvetica Neue"/>
                <a:cs typeface="Helvetica Neue"/>
                <a:sym typeface="Helvetica Neue"/>
              </a:rPr>
              <a:t> </a:t>
            </a:r>
            <a:r>
              <a:rPr lang="iw" sz="1200">
                <a:solidFill>
                  <a:schemeClr val="dk1"/>
                </a:solidFill>
              </a:rPr>
              <a:t>יישומים</a:t>
            </a:r>
            <a:r>
              <a:rPr lang="iw" sz="1200">
                <a:solidFill>
                  <a:schemeClr val="dk1"/>
                </a:solidFill>
                <a:latin typeface="Helvetica Neue"/>
                <a:ea typeface="Helvetica Neue"/>
                <a:cs typeface="Helvetica Neue"/>
                <a:sym typeface="Helvetica Neue"/>
              </a:rPr>
              <a:t> </a:t>
            </a:r>
            <a:r>
              <a:rPr lang="iw" sz="1200">
                <a:solidFill>
                  <a:schemeClr val="dk1"/>
                </a:solidFill>
              </a:rPr>
              <a:t>ושימושי</a:t>
            </a:r>
            <a:r>
              <a:rPr lang="iw" sz="1200">
                <a:solidFill>
                  <a:schemeClr val="dk1"/>
                </a:solidFill>
                <a:latin typeface="Helvetica Neue"/>
                <a:ea typeface="Helvetica Neue"/>
                <a:cs typeface="Helvetica Neue"/>
                <a:sym typeface="Helvetica Neue"/>
              </a:rPr>
              <a:t> </a:t>
            </a:r>
            <a:r>
              <a:rPr lang="iw" sz="1200">
                <a:solidFill>
                  <a:schemeClr val="dk1"/>
                </a:solidFill>
              </a:rPr>
              <a:t>בינה</a:t>
            </a:r>
            <a:r>
              <a:rPr lang="iw" sz="1200">
                <a:solidFill>
                  <a:schemeClr val="dk1"/>
                </a:solidFill>
                <a:latin typeface="Helvetica Neue"/>
                <a:ea typeface="Helvetica Neue"/>
                <a:cs typeface="Helvetica Neue"/>
                <a:sym typeface="Helvetica Neue"/>
              </a:rPr>
              <a:t> </a:t>
            </a:r>
            <a:r>
              <a:rPr lang="iw" sz="1200">
                <a:solidFill>
                  <a:schemeClr val="dk1"/>
                </a:solidFill>
              </a:rPr>
              <a:t>מלאכותית</a:t>
            </a:r>
            <a:r>
              <a:rPr lang="iw" sz="1200">
                <a:solidFill>
                  <a:schemeClr val="dk1"/>
                </a:solidFill>
                <a:latin typeface="Helvetica Neue"/>
                <a:ea typeface="Helvetica Neue"/>
                <a:cs typeface="Helvetica Neue"/>
                <a:sym typeface="Helvetica Neue"/>
              </a:rPr>
              <a:t> </a:t>
            </a:r>
            <a:r>
              <a:rPr lang="iw" sz="1200">
                <a:solidFill>
                  <a:schemeClr val="dk1"/>
                </a:solidFill>
              </a:rPr>
              <a:t>רבים</a:t>
            </a:r>
            <a:r>
              <a:rPr lang="iw" sz="1200">
                <a:solidFill>
                  <a:schemeClr val="dk1"/>
                </a:solidFill>
                <a:latin typeface="Helvetica Neue"/>
                <a:ea typeface="Helvetica Neue"/>
                <a:cs typeface="Helvetica Neue"/>
                <a:sym typeface="Helvetica Neue"/>
              </a:rPr>
              <a:t> </a:t>
            </a:r>
            <a:r>
              <a:rPr lang="iw" sz="1200">
                <a:solidFill>
                  <a:schemeClr val="dk1"/>
                </a:solidFill>
              </a:rPr>
              <a:t>ורחבים</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iw" sz="1200">
                <a:solidFill>
                  <a:schemeClr val="dk1"/>
                </a:solidFill>
              </a:rPr>
              <a:t>וכפי</a:t>
            </a:r>
            <a:r>
              <a:rPr lang="iw" sz="1200">
                <a:solidFill>
                  <a:schemeClr val="dk1"/>
                </a:solidFill>
                <a:latin typeface="Helvetica Neue"/>
                <a:ea typeface="Helvetica Neue"/>
                <a:cs typeface="Helvetica Neue"/>
                <a:sym typeface="Helvetica Neue"/>
              </a:rPr>
              <a:t> </a:t>
            </a:r>
            <a:r>
              <a:rPr lang="iw" sz="1200">
                <a:solidFill>
                  <a:schemeClr val="dk1"/>
                </a:solidFill>
              </a:rPr>
              <a:t>שספיידרמן</a:t>
            </a:r>
            <a:r>
              <a:rPr lang="iw" sz="1200">
                <a:solidFill>
                  <a:schemeClr val="dk1"/>
                </a:solidFill>
                <a:latin typeface="Helvetica Neue"/>
                <a:ea typeface="Helvetica Neue"/>
                <a:cs typeface="Helvetica Neue"/>
                <a:sym typeface="Helvetica Neue"/>
              </a:rPr>
              <a:t> </a:t>
            </a:r>
            <a:r>
              <a:rPr lang="iw" sz="1200">
                <a:solidFill>
                  <a:schemeClr val="dk1"/>
                </a:solidFill>
              </a:rPr>
              <a:t>כבר</a:t>
            </a:r>
            <a:r>
              <a:rPr lang="iw" sz="1200">
                <a:solidFill>
                  <a:schemeClr val="dk1"/>
                </a:solidFill>
                <a:latin typeface="Helvetica Neue"/>
                <a:ea typeface="Helvetica Neue"/>
                <a:cs typeface="Helvetica Neue"/>
                <a:sym typeface="Helvetica Neue"/>
              </a:rPr>
              <a:t> </a:t>
            </a:r>
            <a:r>
              <a:rPr lang="iw" sz="1200">
                <a:solidFill>
                  <a:schemeClr val="dk1"/>
                </a:solidFill>
              </a:rPr>
              <a:t>אמר</a:t>
            </a:r>
            <a:r>
              <a:rPr lang="iw" sz="1200">
                <a:solidFill>
                  <a:schemeClr val="dk1"/>
                </a:solidFill>
                <a:latin typeface="Helvetica Neue"/>
                <a:ea typeface="Helvetica Neue"/>
                <a:cs typeface="Helvetica Neue"/>
                <a:sym typeface="Helvetica Neue"/>
              </a:rPr>
              <a:t> "</a:t>
            </a:r>
            <a:r>
              <a:rPr lang="iw" sz="1200">
                <a:solidFill>
                  <a:schemeClr val="dk1"/>
                </a:solidFill>
              </a:rPr>
              <a:t>עם</a:t>
            </a:r>
            <a:r>
              <a:rPr lang="iw" sz="1200">
                <a:solidFill>
                  <a:schemeClr val="dk1"/>
                </a:solidFill>
                <a:latin typeface="Helvetica Neue"/>
                <a:ea typeface="Helvetica Neue"/>
                <a:cs typeface="Helvetica Neue"/>
                <a:sym typeface="Helvetica Neue"/>
              </a:rPr>
              <a:t> </a:t>
            </a:r>
            <a:r>
              <a:rPr lang="iw" sz="1200">
                <a:solidFill>
                  <a:schemeClr val="dk1"/>
                </a:solidFill>
              </a:rPr>
              <a:t>כוח</a:t>
            </a:r>
            <a:r>
              <a:rPr lang="iw" sz="1200">
                <a:solidFill>
                  <a:schemeClr val="dk1"/>
                </a:solidFill>
                <a:latin typeface="Helvetica Neue"/>
                <a:ea typeface="Helvetica Neue"/>
                <a:cs typeface="Helvetica Neue"/>
                <a:sym typeface="Helvetica Neue"/>
              </a:rPr>
              <a:t> </a:t>
            </a:r>
            <a:r>
              <a:rPr lang="iw" sz="1200">
                <a:solidFill>
                  <a:schemeClr val="dk1"/>
                </a:solidFill>
              </a:rPr>
              <a:t>גדול</a:t>
            </a:r>
            <a:r>
              <a:rPr lang="iw" sz="1200">
                <a:solidFill>
                  <a:schemeClr val="dk1"/>
                </a:solidFill>
                <a:latin typeface="Helvetica Neue"/>
                <a:ea typeface="Helvetica Neue"/>
                <a:cs typeface="Helvetica Neue"/>
                <a:sym typeface="Helvetica Neue"/>
              </a:rPr>
              <a:t>, </a:t>
            </a:r>
            <a:r>
              <a:rPr lang="iw" sz="1200">
                <a:solidFill>
                  <a:schemeClr val="dk1"/>
                </a:solidFill>
              </a:rPr>
              <a:t>מגיעה</a:t>
            </a:r>
            <a:r>
              <a:rPr lang="iw" sz="1200">
                <a:solidFill>
                  <a:schemeClr val="dk1"/>
                </a:solidFill>
                <a:latin typeface="Helvetica Neue"/>
                <a:ea typeface="Helvetica Neue"/>
                <a:cs typeface="Helvetica Neue"/>
                <a:sym typeface="Helvetica Neue"/>
              </a:rPr>
              <a:t> </a:t>
            </a:r>
            <a:r>
              <a:rPr lang="iw" sz="1200">
                <a:solidFill>
                  <a:schemeClr val="dk1"/>
                </a:solidFill>
              </a:rPr>
              <a:t>אחריות</a:t>
            </a:r>
            <a:r>
              <a:rPr lang="iw" sz="1200">
                <a:solidFill>
                  <a:schemeClr val="dk1"/>
                </a:solidFill>
                <a:latin typeface="Helvetica Neue"/>
                <a:ea typeface="Helvetica Neue"/>
                <a:cs typeface="Helvetica Neue"/>
                <a:sym typeface="Helvetica Neue"/>
              </a:rPr>
              <a:t> </a:t>
            </a:r>
            <a:r>
              <a:rPr lang="iw" sz="1200">
                <a:solidFill>
                  <a:schemeClr val="dk1"/>
                </a:solidFill>
              </a:rPr>
              <a:t>גדולה</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iw" sz="1200">
                <a:solidFill>
                  <a:schemeClr val="dk1"/>
                </a:solidFill>
              </a:rPr>
              <a:t>בשימושי</a:t>
            </a:r>
            <a:r>
              <a:rPr lang="iw" sz="1200">
                <a:solidFill>
                  <a:schemeClr val="dk1"/>
                </a:solidFill>
                <a:latin typeface="Helvetica Neue"/>
                <a:ea typeface="Helvetica Neue"/>
                <a:cs typeface="Helvetica Neue"/>
                <a:sym typeface="Helvetica Neue"/>
              </a:rPr>
              <a:t> </a:t>
            </a:r>
            <a:r>
              <a:rPr lang="iw" sz="1200">
                <a:solidFill>
                  <a:schemeClr val="dk1"/>
                </a:solidFill>
              </a:rPr>
              <a:t>ויישומי</a:t>
            </a:r>
            <a:r>
              <a:rPr lang="iw" sz="1200">
                <a:solidFill>
                  <a:schemeClr val="dk1"/>
                </a:solidFill>
                <a:latin typeface="Helvetica Neue"/>
                <a:ea typeface="Helvetica Neue"/>
                <a:cs typeface="Helvetica Neue"/>
                <a:sym typeface="Helvetica Neue"/>
              </a:rPr>
              <a:t> </a:t>
            </a:r>
            <a:r>
              <a:rPr lang="iw" sz="1200">
                <a:solidFill>
                  <a:schemeClr val="dk1"/>
                </a:solidFill>
              </a:rPr>
              <a:t>בינה</a:t>
            </a:r>
            <a:r>
              <a:rPr lang="iw" sz="1200">
                <a:solidFill>
                  <a:schemeClr val="dk1"/>
                </a:solidFill>
                <a:latin typeface="Helvetica Neue"/>
                <a:ea typeface="Helvetica Neue"/>
                <a:cs typeface="Helvetica Neue"/>
                <a:sym typeface="Helvetica Neue"/>
              </a:rPr>
              <a:t> </a:t>
            </a:r>
            <a:r>
              <a:rPr lang="iw" sz="1200">
                <a:solidFill>
                  <a:schemeClr val="dk1"/>
                </a:solidFill>
              </a:rPr>
              <a:t>מלאכותית</a:t>
            </a:r>
            <a:r>
              <a:rPr lang="iw" sz="1200">
                <a:solidFill>
                  <a:schemeClr val="dk1"/>
                </a:solidFill>
                <a:latin typeface="Helvetica Neue"/>
                <a:ea typeface="Helvetica Neue"/>
                <a:cs typeface="Helvetica Neue"/>
                <a:sym typeface="Helvetica Neue"/>
              </a:rPr>
              <a:t> </a:t>
            </a:r>
            <a:r>
              <a:rPr lang="iw" sz="1200">
                <a:solidFill>
                  <a:schemeClr val="dk1"/>
                </a:solidFill>
              </a:rPr>
              <a:t>קיימות</a:t>
            </a:r>
            <a:r>
              <a:rPr lang="iw" sz="1200">
                <a:solidFill>
                  <a:schemeClr val="dk1"/>
                </a:solidFill>
                <a:latin typeface="Helvetica Neue"/>
                <a:ea typeface="Helvetica Neue"/>
                <a:cs typeface="Helvetica Neue"/>
                <a:sym typeface="Helvetica Neue"/>
              </a:rPr>
              <a:t> </a:t>
            </a:r>
            <a:r>
              <a:rPr lang="iw" sz="1200">
                <a:solidFill>
                  <a:schemeClr val="dk1"/>
                </a:solidFill>
              </a:rPr>
              <a:t>סוגיות</a:t>
            </a:r>
            <a:r>
              <a:rPr lang="iw" sz="1200">
                <a:solidFill>
                  <a:schemeClr val="dk1"/>
                </a:solidFill>
                <a:latin typeface="Helvetica Neue"/>
                <a:ea typeface="Helvetica Neue"/>
                <a:cs typeface="Helvetica Neue"/>
                <a:sym typeface="Helvetica Neue"/>
              </a:rPr>
              <a:t> </a:t>
            </a:r>
            <a:r>
              <a:rPr lang="iw" sz="1200">
                <a:solidFill>
                  <a:schemeClr val="dk1"/>
                </a:solidFill>
              </a:rPr>
              <a:t>ערכיות</a:t>
            </a:r>
            <a:r>
              <a:rPr lang="iw" sz="1200">
                <a:solidFill>
                  <a:schemeClr val="dk1"/>
                </a:solidFill>
                <a:latin typeface="Helvetica Neue"/>
                <a:ea typeface="Helvetica Neue"/>
                <a:cs typeface="Helvetica Neue"/>
                <a:sym typeface="Helvetica Neue"/>
              </a:rPr>
              <a:t> </a:t>
            </a:r>
            <a:r>
              <a:rPr lang="iw" sz="1200">
                <a:solidFill>
                  <a:schemeClr val="dk1"/>
                </a:solidFill>
              </a:rPr>
              <a:t>וחברתיות</a:t>
            </a:r>
            <a:r>
              <a:rPr lang="iw" sz="1200">
                <a:solidFill>
                  <a:schemeClr val="dk1"/>
                </a:solidFill>
                <a:latin typeface="Helvetica Neue"/>
                <a:ea typeface="Helvetica Neue"/>
                <a:cs typeface="Helvetica Neue"/>
                <a:sym typeface="Helvetica Neue"/>
              </a:rPr>
              <a:t> </a:t>
            </a:r>
            <a:r>
              <a:rPr lang="iw" sz="1200">
                <a:solidFill>
                  <a:schemeClr val="dk1"/>
                </a:solidFill>
              </a:rPr>
              <a:t>רבות</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iw" sz="1200">
                <a:solidFill>
                  <a:schemeClr val="dk1"/>
                </a:solidFill>
              </a:rPr>
              <a:t>לרוב</a:t>
            </a:r>
            <a:r>
              <a:rPr lang="iw" sz="1200">
                <a:solidFill>
                  <a:schemeClr val="dk1"/>
                </a:solidFill>
                <a:latin typeface="Helvetica Neue"/>
                <a:ea typeface="Helvetica Neue"/>
                <a:cs typeface="Helvetica Neue"/>
                <a:sym typeface="Helvetica Neue"/>
              </a:rPr>
              <a:t> </a:t>
            </a:r>
            <a:r>
              <a:rPr lang="iw" sz="1200">
                <a:solidFill>
                  <a:schemeClr val="dk1"/>
                </a:solidFill>
              </a:rPr>
              <a:t>קשה</a:t>
            </a:r>
            <a:r>
              <a:rPr lang="iw" sz="1200">
                <a:solidFill>
                  <a:schemeClr val="dk1"/>
                </a:solidFill>
                <a:latin typeface="Helvetica Neue"/>
                <a:ea typeface="Helvetica Neue"/>
                <a:cs typeface="Helvetica Neue"/>
                <a:sym typeface="Helvetica Neue"/>
              </a:rPr>
              <a:t> </a:t>
            </a:r>
            <a:r>
              <a:rPr lang="iw" sz="1200">
                <a:solidFill>
                  <a:schemeClr val="dk1"/>
                </a:solidFill>
              </a:rPr>
              <a:t>לצפות</a:t>
            </a:r>
            <a:r>
              <a:rPr lang="iw" sz="1200">
                <a:solidFill>
                  <a:schemeClr val="dk1"/>
                </a:solidFill>
                <a:latin typeface="Helvetica Neue"/>
                <a:ea typeface="Helvetica Neue"/>
                <a:cs typeface="Helvetica Neue"/>
                <a:sym typeface="Helvetica Neue"/>
              </a:rPr>
              <a:t> </a:t>
            </a:r>
            <a:r>
              <a:rPr lang="iw" sz="1200">
                <a:solidFill>
                  <a:schemeClr val="dk1"/>
                </a:solidFill>
              </a:rPr>
              <a:t>את</a:t>
            </a:r>
            <a:r>
              <a:rPr lang="iw" sz="1200">
                <a:solidFill>
                  <a:schemeClr val="dk1"/>
                </a:solidFill>
                <a:latin typeface="Helvetica Neue"/>
                <a:ea typeface="Helvetica Neue"/>
                <a:cs typeface="Helvetica Neue"/>
                <a:sym typeface="Helvetica Neue"/>
              </a:rPr>
              <a:t> </a:t>
            </a:r>
            <a:r>
              <a:rPr lang="iw" sz="1200">
                <a:solidFill>
                  <a:schemeClr val="dk1"/>
                </a:solidFill>
              </a:rPr>
              <a:t>האופן</a:t>
            </a:r>
            <a:r>
              <a:rPr lang="iw" sz="1200">
                <a:solidFill>
                  <a:schemeClr val="dk1"/>
                </a:solidFill>
                <a:latin typeface="Helvetica Neue"/>
                <a:ea typeface="Helvetica Neue"/>
                <a:cs typeface="Helvetica Neue"/>
                <a:sym typeface="Helvetica Neue"/>
              </a:rPr>
              <a:t> </a:t>
            </a:r>
            <a:r>
              <a:rPr lang="iw" sz="1200">
                <a:solidFill>
                  <a:schemeClr val="dk1"/>
                </a:solidFill>
              </a:rPr>
              <a:t>הטכנולוגיה</a:t>
            </a:r>
            <a:r>
              <a:rPr lang="iw" sz="1200">
                <a:solidFill>
                  <a:schemeClr val="dk1"/>
                </a:solidFill>
                <a:latin typeface="Helvetica Neue"/>
                <a:ea typeface="Helvetica Neue"/>
                <a:cs typeface="Helvetica Neue"/>
                <a:sym typeface="Helvetica Neue"/>
              </a:rPr>
              <a:t> </a:t>
            </a:r>
            <a:r>
              <a:rPr lang="iw" sz="1200">
                <a:solidFill>
                  <a:schemeClr val="dk1"/>
                </a:solidFill>
              </a:rPr>
              <a:t>מתפתחת</a:t>
            </a:r>
            <a:r>
              <a:rPr lang="iw" sz="1200">
                <a:solidFill>
                  <a:schemeClr val="dk1"/>
                </a:solidFill>
                <a:latin typeface="Helvetica Neue"/>
                <a:ea typeface="Helvetica Neue"/>
                <a:cs typeface="Helvetica Neue"/>
                <a:sym typeface="Helvetica Neue"/>
              </a:rPr>
              <a:t> </a:t>
            </a:r>
            <a:r>
              <a:rPr lang="iw" sz="1200">
                <a:solidFill>
                  <a:schemeClr val="dk1"/>
                </a:solidFill>
              </a:rPr>
              <a:t>ולכן</a:t>
            </a:r>
            <a:r>
              <a:rPr lang="iw" sz="1200">
                <a:solidFill>
                  <a:schemeClr val="dk1"/>
                </a:solidFill>
                <a:latin typeface="Helvetica Neue"/>
                <a:ea typeface="Helvetica Neue"/>
                <a:cs typeface="Helvetica Neue"/>
                <a:sym typeface="Helvetica Neue"/>
              </a:rPr>
              <a:t> </a:t>
            </a:r>
            <a:r>
              <a:rPr lang="iw" sz="1200">
                <a:solidFill>
                  <a:schemeClr val="dk1"/>
                </a:solidFill>
              </a:rPr>
              <a:t>גם</a:t>
            </a:r>
            <a:r>
              <a:rPr lang="iw" sz="1200">
                <a:solidFill>
                  <a:schemeClr val="dk1"/>
                </a:solidFill>
                <a:latin typeface="Helvetica Neue"/>
                <a:ea typeface="Helvetica Neue"/>
                <a:cs typeface="Helvetica Neue"/>
                <a:sym typeface="Helvetica Neue"/>
              </a:rPr>
              <a:t> </a:t>
            </a:r>
            <a:r>
              <a:rPr lang="iw" sz="1200">
                <a:solidFill>
                  <a:schemeClr val="dk1"/>
                </a:solidFill>
              </a:rPr>
              <a:t>קשה</a:t>
            </a:r>
            <a:r>
              <a:rPr lang="iw" sz="1200">
                <a:solidFill>
                  <a:schemeClr val="dk1"/>
                </a:solidFill>
                <a:latin typeface="Helvetica Neue"/>
                <a:ea typeface="Helvetica Neue"/>
                <a:cs typeface="Helvetica Neue"/>
                <a:sym typeface="Helvetica Neue"/>
              </a:rPr>
              <a:t> </a:t>
            </a:r>
            <a:r>
              <a:rPr lang="iw" sz="1200">
                <a:solidFill>
                  <a:schemeClr val="dk1"/>
                </a:solidFill>
              </a:rPr>
              <a:t>לצפות</a:t>
            </a:r>
            <a:r>
              <a:rPr lang="iw" sz="1200">
                <a:solidFill>
                  <a:schemeClr val="dk1"/>
                </a:solidFill>
                <a:latin typeface="Helvetica Neue"/>
                <a:ea typeface="Helvetica Neue"/>
                <a:cs typeface="Helvetica Neue"/>
                <a:sym typeface="Helvetica Neue"/>
              </a:rPr>
              <a:t> </a:t>
            </a:r>
            <a:r>
              <a:rPr lang="iw" sz="1200">
                <a:solidFill>
                  <a:schemeClr val="dk1"/>
                </a:solidFill>
              </a:rPr>
              <a:t>את</a:t>
            </a:r>
            <a:r>
              <a:rPr lang="iw" sz="1200">
                <a:solidFill>
                  <a:schemeClr val="dk1"/>
                </a:solidFill>
                <a:latin typeface="Helvetica Neue"/>
                <a:ea typeface="Helvetica Neue"/>
                <a:cs typeface="Helvetica Neue"/>
                <a:sym typeface="Helvetica Neue"/>
              </a:rPr>
              <a:t> </a:t>
            </a:r>
            <a:r>
              <a:rPr lang="iw" sz="1200">
                <a:solidFill>
                  <a:schemeClr val="dk1"/>
                </a:solidFill>
              </a:rPr>
              <a:t>ההשלכות</a:t>
            </a:r>
            <a:r>
              <a:rPr lang="iw" sz="1200">
                <a:solidFill>
                  <a:schemeClr val="dk1"/>
                </a:solidFill>
                <a:latin typeface="Helvetica Neue"/>
                <a:ea typeface="Helvetica Neue"/>
                <a:cs typeface="Helvetica Neue"/>
                <a:sym typeface="Helvetica Neue"/>
              </a:rPr>
              <a:t> </a:t>
            </a:r>
            <a:r>
              <a:rPr lang="iw" sz="1200">
                <a:solidFill>
                  <a:schemeClr val="dk1"/>
                </a:solidFill>
              </a:rPr>
              <a:t>הצפויות</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0" lvl="0" indent="0" algn="r" rtl="1">
              <a:spcBef>
                <a:spcPts val="0"/>
              </a:spcBef>
              <a:spcAft>
                <a:spcPts val="0"/>
              </a:spcAft>
              <a:buClr>
                <a:schemeClr val="dk1"/>
              </a:buClr>
              <a:buSzPts val="1100"/>
              <a:buFont typeface="Arial"/>
              <a:buNone/>
            </a:pPr>
            <a:r>
              <a:rPr lang="iw" sz="1200" b="1">
                <a:solidFill>
                  <a:schemeClr val="dk1"/>
                </a:solidFill>
              </a:rPr>
              <a:t>אופן</a:t>
            </a:r>
            <a:r>
              <a:rPr lang="iw" sz="1200" b="1">
                <a:solidFill>
                  <a:schemeClr val="dk1"/>
                </a:solidFill>
                <a:latin typeface="Helvetica Neue"/>
                <a:ea typeface="Helvetica Neue"/>
                <a:cs typeface="Helvetica Neue"/>
                <a:sym typeface="Helvetica Neue"/>
              </a:rPr>
              <a:t> </a:t>
            </a:r>
            <a:r>
              <a:rPr lang="iw" sz="1200" b="1">
                <a:solidFill>
                  <a:schemeClr val="dk1"/>
                </a:solidFill>
              </a:rPr>
              <a:t>השימוש</a:t>
            </a:r>
            <a:r>
              <a:rPr lang="iw" sz="1200" b="1">
                <a:solidFill>
                  <a:schemeClr val="dk1"/>
                </a:solidFill>
                <a:latin typeface="Helvetica Neue"/>
                <a:ea typeface="Helvetica Neue"/>
                <a:cs typeface="Helvetica Neue"/>
                <a:sym typeface="Helvetica Neue"/>
              </a:rPr>
              <a:t> - </a:t>
            </a:r>
            <a:r>
              <a:rPr lang="iw" sz="1200">
                <a:solidFill>
                  <a:schemeClr val="dk1"/>
                </a:solidFill>
              </a:rPr>
              <a:t>כמו</a:t>
            </a:r>
            <a:r>
              <a:rPr lang="iw" sz="1200">
                <a:solidFill>
                  <a:schemeClr val="dk1"/>
                </a:solidFill>
                <a:latin typeface="Helvetica Neue"/>
                <a:ea typeface="Helvetica Neue"/>
                <a:cs typeface="Helvetica Neue"/>
                <a:sym typeface="Helvetica Neue"/>
              </a:rPr>
              <a:t> </a:t>
            </a:r>
            <a:r>
              <a:rPr lang="iw" sz="1200">
                <a:solidFill>
                  <a:schemeClr val="dk1"/>
                </a:solidFill>
              </a:rPr>
              <a:t>אבק</a:t>
            </a:r>
            <a:r>
              <a:rPr lang="iw" sz="1200">
                <a:solidFill>
                  <a:schemeClr val="dk1"/>
                </a:solidFill>
                <a:latin typeface="Helvetica Neue"/>
                <a:ea typeface="Helvetica Neue"/>
                <a:cs typeface="Helvetica Neue"/>
                <a:sym typeface="Helvetica Neue"/>
              </a:rPr>
              <a:t> </a:t>
            </a:r>
            <a:r>
              <a:rPr lang="iw" sz="1200">
                <a:solidFill>
                  <a:schemeClr val="dk1"/>
                </a:solidFill>
              </a:rPr>
              <a:t>השריפה</a:t>
            </a:r>
            <a:r>
              <a:rPr lang="iw" sz="1200">
                <a:solidFill>
                  <a:schemeClr val="dk1"/>
                </a:solidFill>
                <a:latin typeface="Helvetica Neue"/>
                <a:ea typeface="Helvetica Neue"/>
                <a:cs typeface="Helvetica Neue"/>
                <a:sym typeface="Helvetica Neue"/>
              </a:rPr>
              <a:t> </a:t>
            </a:r>
            <a:r>
              <a:rPr lang="iw" sz="1200">
                <a:solidFill>
                  <a:schemeClr val="dk1"/>
                </a:solidFill>
              </a:rPr>
              <a:t>שיכול</a:t>
            </a:r>
            <a:r>
              <a:rPr lang="iw" sz="1200">
                <a:solidFill>
                  <a:schemeClr val="dk1"/>
                </a:solidFill>
                <a:latin typeface="Helvetica Neue"/>
                <a:ea typeface="Helvetica Neue"/>
                <a:cs typeface="Helvetica Neue"/>
                <a:sym typeface="Helvetica Neue"/>
              </a:rPr>
              <a:t> </a:t>
            </a:r>
            <a:r>
              <a:rPr lang="iw" sz="1200">
                <a:solidFill>
                  <a:schemeClr val="dk1"/>
                </a:solidFill>
              </a:rPr>
              <a:t>לשמש</a:t>
            </a:r>
            <a:r>
              <a:rPr lang="iw" sz="1200">
                <a:solidFill>
                  <a:schemeClr val="dk1"/>
                </a:solidFill>
                <a:latin typeface="Helvetica Neue"/>
                <a:ea typeface="Helvetica Neue"/>
                <a:cs typeface="Helvetica Neue"/>
                <a:sym typeface="Helvetica Neue"/>
              </a:rPr>
              <a:t> </a:t>
            </a:r>
            <a:r>
              <a:rPr lang="iw" sz="1200">
                <a:solidFill>
                  <a:schemeClr val="dk1"/>
                </a:solidFill>
              </a:rPr>
              <a:t>לכריית</a:t>
            </a:r>
            <a:r>
              <a:rPr lang="iw" sz="1200">
                <a:solidFill>
                  <a:schemeClr val="dk1"/>
                </a:solidFill>
                <a:latin typeface="Helvetica Neue"/>
                <a:ea typeface="Helvetica Neue"/>
                <a:cs typeface="Helvetica Neue"/>
                <a:sym typeface="Helvetica Neue"/>
              </a:rPr>
              <a:t> </a:t>
            </a:r>
            <a:r>
              <a:rPr lang="iw" sz="1200">
                <a:solidFill>
                  <a:schemeClr val="dk1"/>
                </a:solidFill>
              </a:rPr>
              <a:t>מנהרות</a:t>
            </a:r>
            <a:r>
              <a:rPr lang="iw" sz="1200">
                <a:solidFill>
                  <a:schemeClr val="dk1"/>
                </a:solidFill>
                <a:latin typeface="Helvetica Neue"/>
                <a:ea typeface="Helvetica Neue"/>
                <a:cs typeface="Helvetica Neue"/>
                <a:sym typeface="Helvetica Neue"/>
              </a:rPr>
              <a:t> </a:t>
            </a:r>
            <a:r>
              <a:rPr lang="iw" sz="1200">
                <a:solidFill>
                  <a:schemeClr val="dk1"/>
                </a:solidFill>
              </a:rPr>
              <a:t>ושימוש</a:t>
            </a:r>
            <a:r>
              <a:rPr lang="iw" sz="1200">
                <a:solidFill>
                  <a:schemeClr val="dk1"/>
                </a:solidFill>
                <a:latin typeface="Helvetica Neue"/>
                <a:ea typeface="Helvetica Neue"/>
                <a:cs typeface="Helvetica Neue"/>
                <a:sym typeface="Helvetica Neue"/>
              </a:rPr>
              <a:t> </a:t>
            </a:r>
            <a:r>
              <a:rPr lang="iw" sz="1200">
                <a:solidFill>
                  <a:schemeClr val="dk1"/>
                </a:solidFill>
              </a:rPr>
              <a:t>תעשייה</a:t>
            </a:r>
            <a:r>
              <a:rPr lang="iw" sz="1200">
                <a:solidFill>
                  <a:schemeClr val="dk1"/>
                </a:solidFill>
                <a:latin typeface="Helvetica Neue"/>
                <a:ea typeface="Helvetica Neue"/>
                <a:cs typeface="Helvetica Neue"/>
                <a:sym typeface="Helvetica Neue"/>
              </a:rPr>
              <a:t> </a:t>
            </a:r>
            <a:r>
              <a:rPr lang="iw" sz="1200">
                <a:solidFill>
                  <a:schemeClr val="dk1"/>
                </a:solidFill>
              </a:rPr>
              <a:t>רבים</a:t>
            </a:r>
            <a:r>
              <a:rPr lang="iw" sz="1200">
                <a:solidFill>
                  <a:schemeClr val="dk1"/>
                </a:solidFill>
                <a:latin typeface="Helvetica Neue"/>
                <a:ea typeface="Helvetica Neue"/>
                <a:cs typeface="Helvetica Neue"/>
                <a:sym typeface="Helvetica Neue"/>
              </a:rPr>
              <a:t>. </a:t>
            </a:r>
            <a:r>
              <a:rPr lang="iw" sz="1200">
                <a:solidFill>
                  <a:schemeClr val="dk1"/>
                </a:solidFill>
              </a:rPr>
              <a:t>בשימוש</a:t>
            </a:r>
            <a:r>
              <a:rPr lang="iw" sz="1200">
                <a:solidFill>
                  <a:schemeClr val="dk1"/>
                </a:solidFill>
                <a:latin typeface="Helvetica Neue"/>
                <a:ea typeface="Helvetica Neue"/>
                <a:cs typeface="Helvetica Neue"/>
                <a:sym typeface="Helvetica Neue"/>
              </a:rPr>
              <a:t> </a:t>
            </a:r>
            <a:r>
              <a:rPr lang="iw" sz="1200">
                <a:solidFill>
                  <a:schemeClr val="dk1"/>
                </a:solidFill>
              </a:rPr>
              <a:t>שונה</a:t>
            </a:r>
            <a:r>
              <a:rPr lang="iw" sz="1200">
                <a:solidFill>
                  <a:schemeClr val="dk1"/>
                </a:solidFill>
                <a:latin typeface="Helvetica Neue"/>
                <a:ea typeface="Helvetica Neue"/>
                <a:cs typeface="Helvetica Neue"/>
                <a:sym typeface="Helvetica Neue"/>
              </a:rPr>
              <a:t> </a:t>
            </a:r>
            <a:r>
              <a:rPr lang="iw" sz="1200">
                <a:solidFill>
                  <a:schemeClr val="dk1"/>
                </a:solidFill>
              </a:rPr>
              <a:t>ניתן</a:t>
            </a:r>
            <a:r>
              <a:rPr lang="iw" sz="1200">
                <a:solidFill>
                  <a:schemeClr val="dk1"/>
                </a:solidFill>
                <a:latin typeface="Helvetica Neue"/>
                <a:ea typeface="Helvetica Neue"/>
                <a:cs typeface="Helvetica Neue"/>
                <a:sym typeface="Helvetica Neue"/>
              </a:rPr>
              <a:t> </a:t>
            </a:r>
            <a:r>
              <a:rPr lang="iw" sz="1200">
                <a:solidFill>
                  <a:schemeClr val="dk1"/>
                </a:solidFill>
              </a:rPr>
              <a:t>לייצר</a:t>
            </a:r>
            <a:r>
              <a:rPr lang="iw" sz="1200">
                <a:solidFill>
                  <a:schemeClr val="dk1"/>
                </a:solidFill>
                <a:latin typeface="Helvetica Neue"/>
                <a:ea typeface="Helvetica Neue"/>
                <a:cs typeface="Helvetica Neue"/>
                <a:sym typeface="Helvetica Neue"/>
              </a:rPr>
              <a:t> </a:t>
            </a:r>
            <a:r>
              <a:rPr lang="iw" sz="1200">
                <a:solidFill>
                  <a:schemeClr val="dk1"/>
                </a:solidFill>
              </a:rPr>
              <a:t>באמצעותו</a:t>
            </a:r>
            <a:r>
              <a:rPr lang="iw" sz="1200">
                <a:solidFill>
                  <a:schemeClr val="dk1"/>
                </a:solidFill>
                <a:latin typeface="Helvetica Neue"/>
                <a:ea typeface="Helvetica Neue"/>
                <a:cs typeface="Helvetica Neue"/>
                <a:sym typeface="Helvetica Neue"/>
              </a:rPr>
              <a:t> </a:t>
            </a:r>
            <a:r>
              <a:rPr lang="iw" sz="1200">
                <a:solidFill>
                  <a:schemeClr val="dk1"/>
                </a:solidFill>
              </a:rPr>
              <a:t>קליעים</a:t>
            </a:r>
            <a:r>
              <a:rPr lang="iw" sz="1200">
                <a:solidFill>
                  <a:schemeClr val="dk1"/>
                </a:solidFill>
                <a:latin typeface="Helvetica Neue"/>
                <a:ea typeface="Helvetica Neue"/>
                <a:cs typeface="Helvetica Neue"/>
                <a:sym typeface="Helvetica Neue"/>
              </a:rPr>
              <a:t> </a:t>
            </a:r>
            <a:r>
              <a:rPr lang="iw" sz="1200">
                <a:solidFill>
                  <a:schemeClr val="dk1"/>
                </a:solidFill>
              </a:rPr>
              <a:t>ופגזים</a:t>
            </a:r>
            <a:r>
              <a:rPr lang="iw" sz="1200">
                <a:solidFill>
                  <a:schemeClr val="dk1"/>
                </a:solidFill>
                <a:latin typeface="Helvetica Neue"/>
                <a:ea typeface="Helvetica Neue"/>
                <a:cs typeface="Helvetica Neue"/>
                <a:sym typeface="Helvetica Neue"/>
              </a:rPr>
              <a:t> </a:t>
            </a:r>
            <a:r>
              <a:rPr lang="iw" sz="1200">
                <a:solidFill>
                  <a:schemeClr val="dk1"/>
                </a:solidFill>
              </a:rPr>
              <a:t>שיכולים</a:t>
            </a:r>
            <a:r>
              <a:rPr lang="iw" sz="1200">
                <a:solidFill>
                  <a:schemeClr val="dk1"/>
                </a:solidFill>
                <a:latin typeface="Helvetica Neue"/>
                <a:ea typeface="Helvetica Neue"/>
                <a:cs typeface="Helvetica Neue"/>
                <a:sym typeface="Helvetica Neue"/>
              </a:rPr>
              <a:t> </a:t>
            </a:r>
            <a:r>
              <a:rPr lang="iw" sz="1200">
                <a:solidFill>
                  <a:schemeClr val="dk1"/>
                </a:solidFill>
              </a:rPr>
              <a:t>להרוג</a:t>
            </a:r>
            <a:r>
              <a:rPr lang="iw" sz="1200">
                <a:solidFill>
                  <a:schemeClr val="dk1"/>
                </a:solidFill>
                <a:latin typeface="Helvetica Neue"/>
                <a:ea typeface="Helvetica Neue"/>
                <a:cs typeface="Helvetica Neue"/>
                <a:sym typeface="Helvetica Neue"/>
              </a:rPr>
              <a:t> </a:t>
            </a:r>
            <a:r>
              <a:rPr lang="iw" sz="1200">
                <a:solidFill>
                  <a:schemeClr val="dk1"/>
                </a:solidFill>
              </a:rPr>
              <a:t>או</a:t>
            </a:r>
            <a:r>
              <a:rPr lang="iw" sz="1200">
                <a:solidFill>
                  <a:schemeClr val="dk1"/>
                </a:solidFill>
                <a:latin typeface="Helvetica Neue"/>
                <a:ea typeface="Helvetica Neue"/>
                <a:cs typeface="Helvetica Neue"/>
                <a:sym typeface="Helvetica Neue"/>
              </a:rPr>
              <a:t> </a:t>
            </a:r>
            <a:r>
              <a:rPr lang="iw" sz="1200">
                <a:solidFill>
                  <a:schemeClr val="dk1"/>
                </a:solidFill>
              </a:rPr>
              <a:t>לפצוע</a:t>
            </a:r>
            <a:r>
              <a:rPr lang="iw" sz="1200">
                <a:solidFill>
                  <a:schemeClr val="dk1"/>
                </a:solidFill>
                <a:latin typeface="Helvetica Neue"/>
                <a:ea typeface="Helvetica Neue"/>
                <a:cs typeface="Helvetica Neue"/>
                <a:sym typeface="Helvetica Neue"/>
              </a:rPr>
              <a:t>. </a:t>
            </a:r>
            <a:r>
              <a:rPr lang="iw" sz="1200">
                <a:solidFill>
                  <a:schemeClr val="dk1"/>
                </a:solidFill>
              </a:rPr>
              <a:t>גם</a:t>
            </a:r>
            <a:r>
              <a:rPr lang="iw" sz="1200">
                <a:solidFill>
                  <a:schemeClr val="dk1"/>
                </a:solidFill>
                <a:latin typeface="Helvetica Neue"/>
                <a:ea typeface="Helvetica Neue"/>
                <a:cs typeface="Helvetica Neue"/>
                <a:sym typeface="Helvetica Neue"/>
              </a:rPr>
              <a:t> </a:t>
            </a:r>
            <a:r>
              <a:rPr lang="iw" sz="1200">
                <a:solidFill>
                  <a:schemeClr val="dk1"/>
                </a:solidFill>
              </a:rPr>
              <a:t>שימוש</a:t>
            </a:r>
            <a:r>
              <a:rPr lang="iw" sz="1200">
                <a:solidFill>
                  <a:schemeClr val="dk1"/>
                </a:solidFill>
                <a:latin typeface="Helvetica Neue"/>
                <a:ea typeface="Helvetica Neue"/>
                <a:cs typeface="Helvetica Neue"/>
                <a:sym typeface="Helvetica Neue"/>
              </a:rPr>
              <a:t> </a:t>
            </a:r>
            <a:r>
              <a:rPr lang="iw" sz="1200">
                <a:solidFill>
                  <a:schemeClr val="dk1"/>
                </a:solidFill>
              </a:rPr>
              <a:t>ביישומי</a:t>
            </a:r>
            <a:r>
              <a:rPr lang="iw" sz="1200">
                <a:solidFill>
                  <a:schemeClr val="dk1"/>
                </a:solidFill>
                <a:latin typeface="Helvetica Neue"/>
                <a:ea typeface="Helvetica Neue"/>
                <a:cs typeface="Helvetica Neue"/>
                <a:sym typeface="Helvetica Neue"/>
              </a:rPr>
              <a:t> </a:t>
            </a:r>
            <a:r>
              <a:rPr lang="iw" sz="1200">
                <a:solidFill>
                  <a:schemeClr val="dk1"/>
                </a:solidFill>
              </a:rPr>
              <a:t>בינה</a:t>
            </a:r>
            <a:r>
              <a:rPr lang="iw" sz="1200">
                <a:solidFill>
                  <a:schemeClr val="dk1"/>
                </a:solidFill>
                <a:latin typeface="Helvetica Neue"/>
                <a:ea typeface="Helvetica Neue"/>
                <a:cs typeface="Helvetica Neue"/>
                <a:sym typeface="Helvetica Neue"/>
              </a:rPr>
              <a:t> </a:t>
            </a:r>
            <a:r>
              <a:rPr lang="iw" sz="1200">
                <a:solidFill>
                  <a:schemeClr val="dk1"/>
                </a:solidFill>
              </a:rPr>
              <a:t>מלאכותית</a:t>
            </a:r>
            <a:r>
              <a:rPr lang="iw" sz="1200">
                <a:solidFill>
                  <a:schemeClr val="dk1"/>
                </a:solidFill>
                <a:latin typeface="Helvetica Neue"/>
                <a:ea typeface="Helvetica Neue"/>
                <a:cs typeface="Helvetica Neue"/>
                <a:sym typeface="Helvetica Neue"/>
              </a:rPr>
              <a:t> </a:t>
            </a:r>
            <a:r>
              <a:rPr lang="iw" sz="1200">
                <a:solidFill>
                  <a:schemeClr val="dk1"/>
                </a:solidFill>
              </a:rPr>
              <a:t>למטרות</a:t>
            </a:r>
            <a:r>
              <a:rPr lang="iw" sz="1200">
                <a:solidFill>
                  <a:schemeClr val="dk1"/>
                </a:solidFill>
                <a:latin typeface="Helvetica Neue"/>
                <a:ea typeface="Helvetica Neue"/>
                <a:cs typeface="Helvetica Neue"/>
                <a:sym typeface="Helvetica Neue"/>
              </a:rPr>
              <a:t> </a:t>
            </a:r>
            <a:r>
              <a:rPr lang="iw" sz="1200">
                <a:solidFill>
                  <a:schemeClr val="dk1"/>
                </a:solidFill>
              </a:rPr>
              <a:t>מסוימות</a:t>
            </a:r>
            <a:r>
              <a:rPr lang="iw" sz="1200">
                <a:solidFill>
                  <a:schemeClr val="dk1"/>
                </a:solidFill>
                <a:latin typeface="Helvetica Neue"/>
                <a:ea typeface="Helvetica Neue"/>
                <a:cs typeface="Helvetica Neue"/>
                <a:sym typeface="Helvetica Neue"/>
              </a:rPr>
              <a:t> </a:t>
            </a:r>
            <a:r>
              <a:rPr lang="iw" sz="1200">
                <a:solidFill>
                  <a:schemeClr val="dk1"/>
                </a:solidFill>
              </a:rPr>
              <a:t>עשוי</a:t>
            </a:r>
            <a:r>
              <a:rPr lang="iw" sz="1200">
                <a:solidFill>
                  <a:schemeClr val="dk1"/>
                </a:solidFill>
                <a:latin typeface="Helvetica Neue"/>
                <a:ea typeface="Helvetica Neue"/>
                <a:cs typeface="Helvetica Neue"/>
                <a:sym typeface="Helvetica Neue"/>
              </a:rPr>
              <a:t> </a:t>
            </a:r>
            <a:r>
              <a:rPr lang="iw" sz="1200">
                <a:solidFill>
                  <a:schemeClr val="dk1"/>
                </a:solidFill>
              </a:rPr>
              <a:t>לגרום</a:t>
            </a:r>
            <a:r>
              <a:rPr lang="iw" sz="1200">
                <a:solidFill>
                  <a:schemeClr val="dk1"/>
                </a:solidFill>
                <a:latin typeface="Helvetica Neue"/>
                <a:ea typeface="Helvetica Neue"/>
                <a:cs typeface="Helvetica Neue"/>
                <a:sym typeface="Helvetica Neue"/>
              </a:rPr>
              <a:t> </a:t>
            </a:r>
            <a:r>
              <a:rPr lang="iw" sz="1200">
                <a:solidFill>
                  <a:schemeClr val="dk1"/>
                </a:solidFill>
              </a:rPr>
              <a:t>נזק</a:t>
            </a:r>
            <a:r>
              <a:rPr lang="iw" sz="1200">
                <a:solidFill>
                  <a:schemeClr val="dk1"/>
                </a:solidFill>
                <a:latin typeface="Helvetica Neue"/>
                <a:ea typeface="Helvetica Neue"/>
                <a:cs typeface="Helvetica Neue"/>
                <a:sym typeface="Helvetica Neue"/>
              </a:rPr>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59197442fc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59197442f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r" rtl="1">
              <a:spcBef>
                <a:spcPts val="0"/>
              </a:spcBef>
              <a:spcAft>
                <a:spcPts val="0"/>
              </a:spcAft>
              <a:buClr>
                <a:schemeClr val="dk1"/>
              </a:buClr>
              <a:buSzPts val="1400"/>
              <a:buAutoNum type="arabicPeriod"/>
            </a:pPr>
            <a:r>
              <a:rPr lang="iw" sz="1400" dirty="0">
                <a:solidFill>
                  <a:schemeClr val="dk1"/>
                </a:solidFill>
                <a:latin typeface="Calibri"/>
                <a:ea typeface="Calibri"/>
                <a:cs typeface="Calibri"/>
                <a:sym typeface="Calibri"/>
              </a:rPr>
              <a:t>שימוש של יישומי בינה מלאכותית על ידי ממשלות  לטובת צרכים עסקיים או חברות ענק לטובת צרכים עסקיים או אינטרסים שונים עלולים להפר זכויות פרט רבות.</a:t>
            </a:r>
            <a:endParaRPr sz="1400" dirty="0">
              <a:solidFill>
                <a:schemeClr val="dk1"/>
              </a:solidFill>
              <a:latin typeface="Calibri"/>
              <a:ea typeface="Calibri"/>
              <a:cs typeface="Calibri"/>
              <a:sym typeface="Calibri"/>
            </a:endParaRPr>
          </a:p>
          <a:p>
            <a:pPr marL="457200" lvl="0" indent="-317500" algn="r" rtl="1">
              <a:spcBef>
                <a:spcPts val="0"/>
              </a:spcBef>
              <a:spcAft>
                <a:spcPts val="0"/>
              </a:spcAft>
              <a:buClr>
                <a:schemeClr val="dk1"/>
              </a:buClr>
              <a:buSzPts val="1400"/>
              <a:buFont typeface="Calibri"/>
              <a:buAutoNum type="arabicPeriod"/>
            </a:pPr>
            <a:r>
              <a:rPr lang="iw" sz="1400" dirty="0">
                <a:solidFill>
                  <a:schemeClr val="dk1"/>
                </a:solidFill>
                <a:latin typeface="Calibri"/>
                <a:ea typeface="Calibri"/>
                <a:cs typeface="Calibri"/>
                <a:sym typeface="Calibri"/>
              </a:rPr>
              <a:t>בשקף הבא</a:t>
            </a:r>
            <a:br>
              <a:rPr lang="en-US" sz="1400" dirty="0">
                <a:solidFill>
                  <a:schemeClr val="dk1"/>
                </a:solidFill>
                <a:latin typeface="Calibri"/>
                <a:ea typeface="Calibri"/>
                <a:cs typeface="Calibri"/>
                <a:sym typeface="Calibri"/>
              </a:rPr>
            </a:br>
            <a:br>
              <a:rPr lang="en-US" sz="1400" dirty="0">
                <a:solidFill>
                  <a:schemeClr val="dk1"/>
                </a:solidFill>
                <a:latin typeface="Calibri"/>
                <a:ea typeface="Calibri"/>
                <a:cs typeface="Calibri"/>
                <a:sym typeface="Calibri"/>
              </a:rPr>
            </a:br>
            <a:r>
              <a:rPr lang="en-US" sz="1400" dirty="0">
                <a:solidFill>
                  <a:schemeClr val="dk1"/>
                </a:solidFill>
                <a:latin typeface="Calibri"/>
                <a:ea typeface="Calibri"/>
                <a:cs typeface="Calibri"/>
                <a:sym typeface="Calibri"/>
              </a:rPr>
              <a:t>https://doc.clickup.com/25598832/d/h/rd6vg-14247/0b79ca1dc0f7429/rd6vg-12207</a:t>
            </a:r>
            <a:endParaRPr sz="1400" dirty="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sz="1400">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59197442fc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59197442fc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59197442fc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159197442fc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iw"/>
              <a:t>תרגול -</a:t>
            </a:r>
            <a:r>
              <a:rPr lang="iw" sz="1150" u="sng">
                <a:solidFill>
                  <a:srgbClr val="1155CC"/>
                </a:solidFill>
                <a:highlight>
                  <a:srgbClr val="FFFF00"/>
                </a:highlight>
                <a:hlinkClick r:id="rId3">
                  <a:extLst>
                    <a:ext uri="{A12FA001-AC4F-418D-AE19-62706E023703}">
                      <ahyp:hlinkClr xmlns:ahyp="http://schemas.microsoft.com/office/drawing/2018/hyperlinkcolor" val="tx"/>
                    </a:ext>
                  </a:extLst>
                </a:hlinkClick>
              </a:rPr>
              <a:t>https://forms.monday.com/forms/6bd701149cdcb241cb3117214ca7c27d?r=use1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59197442f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159197442f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159197442fc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159197442f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להדגיש שזו איננה שפת תכנות אלה פורמט ההדפסה מן העבר שעכבר שכתוב</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59197442fc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59197442fc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iw" sz="1200">
                <a:solidFill>
                  <a:schemeClr val="dk1"/>
                </a:solidFill>
              </a:rPr>
              <a:t>סרטון</a:t>
            </a:r>
            <a:r>
              <a:rPr lang="iw" sz="1200">
                <a:solidFill>
                  <a:schemeClr val="dk1"/>
                </a:solidFill>
                <a:latin typeface="Helvetica Neue"/>
                <a:ea typeface="Helvetica Neue"/>
                <a:cs typeface="Helvetica Neue"/>
                <a:sym typeface="Helvetica Neue"/>
              </a:rPr>
              <a:t> </a:t>
            </a:r>
            <a:r>
              <a:rPr lang="iw" sz="1200">
                <a:solidFill>
                  <a:schemeClr val="dk1"/>
                </a:solidFill>
              </a:rPr>
              <a:t>הבא</a:t>
            </a:r>
            <a:r>
              <a:rPr lang="iw" sz="1200">
                <a:solidFill>
                  <a:schemeClr val="dk1"/>
                </a:solidFill>
                <a:latin typeface="Helvetica Neue"/>
                <a:ea typeface="Helvetica Neue"/>
                <a:cs typeface="Helvetica Neue"/>
                <a:sym typeface="Helvetica Neue"/>
              </a:rPr>
              <a:t> </a:t>
            </a:r>
            <a:r>
              <a:rPr lang="iw" sz="1200">
                <a:solidFill>
                  <a:schemeClr val="dk1"/>
                </a:solidFill>
              </a:rPr>
              <a:t>נראה</a:t>
            </a:r>
            <a:r>
              <a:rPr lang="iw" sz="1200">
                <a:solidFill>
                  <a:schemeClr val="dk1"/>
                </a:solidFill>
                <a:latin typeface="Helvetica Neue"/>
                <a:ea typeface="Helvetica Neue"/>
                <a:cs typeface="Helvetica Neue"/>
                <a:sym typeface="Helvetica Neue"/>
              </a:rPr>
              <a:t> </a:t>
            </a:r>
            <a:r>
              <a:rPr lang="iw" sz="1200">
                <a:solidFill>
                  <a:schemeClr val="dk1"/>
                </a:solidFill>
              </a:rPr>
              <a:t>מספר</a:t>
            </a:r>
            <a:r>
              <a:rPr lang="iw" sz="1200">
                <a:solidFill>
                  <a:schemeClr val="dk1"/>
                </a:solidFill>
                <a:latin typeface="Helvetica Neue"/>
                <a:ea typeface="Helvetica Neue"/>
                <a:cs typeface="Helvetica Neue"/>
                <a:sym typeface="Helvetica Neue"/>
              </a:rPr>
              <a:t> </a:t>
            </a:r>
            <a:r>
              <a:rPr lang="iw" sz="1200">
                <a:solidFill>
                  <a:schemeClr val="dk1"/>
                </a:solidFill>
              </a:rPr>
              <a:t>דוגמאות</a:t>
            </a:r>
            <a:r>
              <a:rPr lang="iw" sz="1200">
                <a:solidFill>
                  <a:schemeClr val="dk1"/>
                </a:solidFill>
                <a:latin typeface="Helvetica Neue"/>
                <a:ea typeface="Helvetica Neue"/>
                <a:cs typeface="Helvetica Neue"/>
                <a:sym typeface="Helvetica Neue"/>
              </a:rPr>
              <a:t> </a:t>
            </a:r>
            <a:r>
              <a:rPr lang="iw" sz="1200">
                <a:solidFill>
                  <a:schemeClr val="dk1"/>
                </a:solidFill>
              </a:rPr>
              <a:t>לסוגי</a:t>
            </a:r>
            <a:r>
              <a:rPr lang="iw" sz="1200">
                <a:solidFill>
                  <a:schemeClr val="dk1"/>
                </a:solidFill>
                <a:latin typeface="Helvetica Neue"/>
                <a:ea typeface="Helvetica Neue"/>
                <a:cs typeface="Helvetica Neue"/>
                <a:sym typeface="Helvetica Neue"/>
              </a:rPr>
              <a:t> </a:t>
            </a:r>
            <a:r>
              <a:rPr lang="iw" sz="1200">
                <a:solidFill>
                  <a:schemeClr val="dk1"/>
                </a:solidFill>
              </a:rPr>
              <a:t>המצאות</a:t>
            </a:r>
            <a:r>
              <a:rPr lang="iw" sz="1200">
                <a:solidFill>
                  <a:schemeClr val="dk1"/>
                </a:solidFill>
                <a:latin typeface="Helvetica Neue"/>
                <a:ea typeface="Helvetica Neue"/>
                <a:cs typeface="Helvetica Neue"/>
                <a:sym typeface="Helvetica Neue"/>
              </a:rPr>
              <a:t> </a:t>
            </a:r>
            <a:r>
              <a:rPr lang="iw" sz="1200">
                <a:solidFill>
                  <a:schemeClr val="dk1"/>
                </a:solidFill>
              </a:rPr>
              <a:t>ישראליות</a:t>
            </a:r>
            <a:r>
              <a:rPr lang="iw" sz="1200">
                <a:solidFill>
                  <a:schemeClr val="dk1"/>
                </a:solidFill>
                <a:latin typeface="Helvetica Neue"/>
                <a:ea typeface="Helvetica Neue"/>
                <a:cs typeface="Helvetica Neue"/>
                <a:sym typeface="Helvetica Neue"/>
              </a:rPr>
              <a:t> </a:t>
            </a:r>
            <a:r>
              <a:rPr lang="iw" sz="1200">
                <a:solidFill>
                  <a:schemeClr val="dk1"/>
                </a:solidFill>
              </a:rPr>
              <a:t>וכיצד</a:t>
            </a:r>
            <a:r>
              <a:rPr lang="iw" sz="1200">
                <a:solidFill>
                  <a:schemeClr val="dk1"/>
                </a:solidFill>
                <a:latin typeface="Helvetica Neue"/>
                <a:ea typeface="Helvetica Neue"/>
                <a:cs typeface="Helvetica Neue"/>
                <a:sym typeface="Helvetica Neue"/>
              </a:rPr>
              <a:t> </a:t>
            </a:r>
            <a:r>
              <a:rPr lang="iw" sz="1200">
                <a:solidFill>
                  <a:schemeClr val="dk1"/>
                </a:solidFill>
              </a:rPr>
              <a:t>הן</a:t>
            </a:r>
            <a:r>
              <a:rPr lang="iw" sz="1200">
                <a:solidFill>
                  <a:schemeClr val="dk1"/>
                </a:solidFill>
                <a:latin typeface="Helvetica Neue"/>
                <a:ea typeface="Helvetica Neue"/>
                <a:cs typeface="Helvetica Neue"/>
                <a:sym typeface="Helvetica Neue"/>
              </a:rPr>
              <a:t> </a:t>
            </a:r>
            <a:r>
              <a:rPr lang="iw" sz="1200">
                <a:solidFill>
                  <a:schemeClr val="dk1"/>
                </a:solidFill>
              </a:rPr>
              <a:t>נוצרו</a:t>
            </a:r>
            <a:r>
              <a:rPr lang="iw" sz="1200">
                <a:solidFill>
                  <a:schemeClr val="dk1"/>
                </a:solidFill>
                <a:latin typeface="Helvetica Neue"/>
                <a:ea typeface="Helvetica Neue"/>
                <a:cs typeface="Helvetica Neue"/>
                <a:sym typeface="Helvetica Neue"/>
              </a:rPr>
              <a:t> </a:t>
            </a:r>
            <a:r>
              <a:rPr lang="iw" sz="1200">
                <a:solidFill>
                  <a:schemeClr val="dk1"/>
                </a:solidFill>
              </a:rPr>
              <a:t>ולאחר</a:t>
            </a:r>
            <a:r>
              <a:rPr lang="iw" sz="1200">
                <a:solidFill>
                  <a:schemeClr val="dk1"/>
                </a:solidFill>
                <a:latin typeface="Helvetica Neue"/>
                <a:ea typeface="Helvetica Neue"/>
                <a:cs typeface="Helvetica Neue"/>
                <a:sym typeface="Helvetica Neue"/>
              </a:rPr>
              <a:t> </a:t>
            </a:r>
            <a:r>
              <a:rPr lang="iw" sz="1200">
                <a:solidFill>
                  <a:schemeClr val="dk1"/>
                </a:solidFill>
              </a:rPr>
              <a:t>מכן</a:t>
            </a:r>
            <a:r>
              <a:rPr lang="iw" sz="1200">
                <a:solidFill>
                  <a:schemeClr val="dk1"/>
                </a:solidFill>
                <a:latin typeface="Helvetica Neue"/>
                <a:ea typeface="Helvetica Neue"/>
                <a:cs typeface="Helvetica Neue"/>
                <a:sym typeface="Helvetica Neue"/>
              </a:rPr>
              <a:t> </a:t>
            </a:r>
            <a:r>
              <a:rPr lang="iw" sz="1200">
                <a:solidFill>
                  <a:schemeClr val="dk1"/>
                </a:solidFill>
              </a:rPr>
              <a:t>נסווג</a:t>
            </a:r>
            <a:r>
              <a:rPr lang="iw" sz="1200">
                <a:solidFill>
                  <a:schemeClr val="dk1"/>
                </a:solidFill>
                <a:latin typeface="Helvetica Neue"/>
                <a:ea typeface="Helvetica Neue"/>
                <a:cs typeface="Helvetica Neue"/>
                <a:sym typeface="Helvetica Neue"/>
              </a:rPr>
              <a:t> </a:t>
            </a:r>
            <a:r>
              <a:rPr lang="iw" sz="1200">
                <a:solidFill>
                  <a:schemeClr val="dk1"/>
                </a:solidFill>
              </a:rPr>
              <a:t>אותם</a:t>
            </a:r>
            <a:r>
              <a:rPr lang="iw" sz="1200">
                <a:solidFill>
                  <a:schemeClr val="dk1"/>
                </a:solidFill>
                <a:latin typeface="Helvetica Neue"/>
                <a:ea typeface="Helvetica Neue"/>
                <a:cs typeface="Helvetica Neue"/>
                <a:sym typeface="Helvetica Neue"/>
              </a:rPr>
              <a:t> </a:t>
            </a:r>
            <a:r>
              <a:rPr lang="iw" sz="1200">
                <a:solidFill>
                  <a:schemeClr val="dk1"/>
                </a:solidFill>
              </a:rPr>
              <a:t>לפי</a:t>
            </a:r>
            <a:r>
              <a:rPr lang="iw" sz="1200">
                <a:solidFill>
                  <a:schemeClr val="dk1"/>
                </a:solidFill>
                <a:latin typeface="Helvetica Neue"/>
                <a:ea typeface="Helvetica Neue"/>
                <a:cs typeface="Helvetica Neue"/>
                <a:sym typeface="Helvetica Neue"/>
              </a:rPr>
              <a:t> </a:t>
            </a:r>
            <a:r>
              <a:rPr lang="iw" sz="1200">
                <a:solidFill>
                  <a:schemeClr val="dk1"/>
                </a:solidFill>
              </a:rPr>
              <a:t>אופן</a:t>
            </a:r>
            <a:r>
              <a:rPr lang="iw" sz="1200">
                <a:solidFill>
                  <a:schemeClr val="dk1"/>
                </a:solidFill>
                <a:latin typeface="Helvetica Neue"/>
                <a:ea typeface="Helvetica Neue"/>
                <a:cs typeface="Helvetica Neue"/>
                <a:sym typeface="Helvetica Neue"/>
              </a:rPr>
              <a:t> </a:t>
            </a:r>
            <a:r>
              <a:rPr lang="iw" sz="1200">
                <a:solidFill>
                  <a:schemeClr val="dk1"/>
                </a:solidFill>
              </a:rPr>
              <a:t>זה</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9197442fc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9197442f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59197442fc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59197442fc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g159197442fc_0_4"/>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2" name="Google Shape;12;g159197442fc_0_4"/>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3" name="Google Shape;13;g159197442fc_0_4"/>
          <p:cNvGrpSpPr/>
          <p:nvPr/>
        </p:nvGrpSpPr>
        <p:grpSpPr>
          <a:xfrm>
            <a:off x="1004144" y="1022025"/>
            <a:ext cx="7136668" cy="152400"/>
            <a:chOff x="1346429" y="1011300"/>
            <a:chExt cx="6452100" cy="152400"/>
          </a:xfrm>
        </p:grpSpPr>
        <p:cxnSp>
          <p:nvCxnSpPr>
            <p:cNvPr id="14" name="Google Shape;14;g159197442fc_0_4"/>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5" name="Google Shape;15;g159197442fc_0_4"/>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6" name="Google Shape;16;g159197442fc_0_4"/>
          <p:cNvGrpSpPr/>
          <p:nvPr/>
        </p:nvGrpSpPr>
        <p:grpSpPr>
          <a:xfrm>
            <a:off x="1004151" y="3969100"/>
            <a:ext cx="7136668" cy="152400"/>
            <a:chOff x="1346435" y="3969088"/>
            <a:chExt cx="6452100" cy="152400"/>
          </a:xfrm>
        </p:grpSpPr>
        <p:cxnSp>
          <p:nvCxnSpPr>
            <p:cNvPr id="17" name="Google Shape;17;g159197442fc_0_4"/>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8" name="Google Shape;18;g159197442fc_0_4"/>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9" name="Google Shape;19;g159197442fc_0_4"/>
          <p:cNvSpPr txBox="1">
            <a:spLocks noGrp="1"/>
          </p:cNvSpPr>
          <p:nvPr>
            <p:ph type="ctrTitle"/>
          </p:nvPr>
        </p:nvSpPr>
        <p:spPr>
          <a:xfrm>
            <a:off x="1004150" y="1599364"/>
            <a:ext cx="7136700" cy="1022400"/>
          </a:xfrm>
          <a:prstGeom prst="rect">
            <a:avLst/>
          </a:prstGeom>
        </p:spPr>
        <p:txBody>
          <a:bodyPr spcFirstLastPara="1" wrap="square" lIns="91425" tIns="91425" rIns="91425" bIns="91425" anchor="b" anchorCtr="0">
            <a:normAutofit/>
          </a:bodyPr>
          <a:lstStyle>
            <a:lvl1pPr lvl="0" algn="ctr" rtl="1">
              <a:spcBef>
                <a:spcPts val="0"/>
              </a:spcBef>
              <a:spcAft>
                <a:spcPts val="0"/>
              </a:spcAft>
              <a:buClr>
                <a:srgbClr val="000000"/>
              </a:buClr>
              <a:buSzPts val="5200"/>
              <a:buNone/>
              <a:defRPr sz="5200">
                <a:solidFill>
                  <a:srgbClr val="000000"/>
                </a:solidFill>
              </a:defRPr>
            </a:lvl1pPr>
            <a:lvl2pPr lvl="1" algn="ctr" rtl="1">
              <a:spcBef>
                <a:spcPts val="0"/>
              </a:spcBef>
              <a:spcAft>
                <a:spcPts val="0"/>
              </a:spcAft>
              <a:buClr>
                <a:srgbClr val="000000"/>
              </a:buClr>
              <a:buSzPts val="5200"/>
              <a:buNone/>
              <a:defRPr sz="5200">
                <a:solidFill>
                  <a:srgbClr val="000000"/>
                </a:solidFill>
              </a:defRPr>
            </a:lvl2pPr>
            <a:lvl3pPr lvl="2" algn="ctr" rtl="1">
              <a:spcBef>
                <a:spcPts val="0"/>
              </a:spcBef>
              <a:spcAft>
                <a:spcPts val="0"/>
              </a:spcAft>
              <a:buClr>
                <a:srgbClr val="000000"/>
              </a:buClr>
              <a:buSzPts val="5200"/>
              <a:buNone/>
              <a:defRPr sz="5200">
                <a:solidFill>
                  <a:srgbClr val="000000"/>
                </a:solidFill>
              </a:defRPr>
            </a:lvl3pPr>
            <a:lvl4pPr lvl="3" algn="ctr" rtl="1">
              <a:spcBef>
                <a:spcPts val="0"/>
              </a:spcBef>
              <a:spcAft>
                <a:spcPts val="0"/>
              </a:spcAft>
              <a:buClr>
                <a:srgbClr val="000000"/>
              </a:buClr>
              <a:buSzPts val="5200"/>
              <a:buNone/>
              <a:defRPr sz="5200">
                <a:solidFill>
                  <a:srgbClr val="000000"/>
                </a:solidFill>
              </a:defRPr>
            </a:lvl4pPr>
            <a:lvl5pPr lvl="4" algn="ctr" rtl="1">
              <a:spcBef>
                <a:spcPts val="0"/>
              </a:spcBef>
              <a:spcAft>
                <a:spcPts val="0"/>
              </a:spcAft>
              <a:buClr>
                <a:srgbClr val="000000"/>
              </a:buClr>
              <a:buSzPts val="5200"/>
              <a:buNone/>
              <a:defRPr sz="5200">
                <a:solidFill>
                  <a:srgbClr val="000000"/>
                </a:solidFill>
              </a:defRPr>
            </a:lvl5pPr>
            <a:lvl6pPr lvl="5" algn="ctr" rtl="1">
              <a:spcBef>
                <a:spcPts val="0"/>
              </a:spcBef>
              <a:spcAft>
                <a:spcPts val="0"/>
              </a:spcAft>
              <a:buClr>
                <a:srgbClr val="000000"/>
              </a:buClr>
              <a:buSzPts val="5200"/>
              <a:buNone/>
              <a:defRPr sz="5200">
                <a:solidFill>
                  <a:srgbClr val="000000"/>
                </a:solidFill>
              </a:defRPr>
            </a:lvl6pPr>
            <a:lvl7pPr lvl="6" algn="ctr" rtl="1">
              <a:spcBef>
                <a:spcPts val="0"/>
              </a:spcBef>
              <a:spcAft>
                <a:spcPts val="0"/>
              </a:spcAft>
              <a:buClr>
                <a:srgbClr val="000000"/>
              </a:buClr>
              <a:buSzPts val="5200"/>
              <a:buNone/>
              <a:defRPr sz="5200">
                <a:solidFill>
                  <a:srgbClr val="000000"/>
                </a:solidFill>
              </a:defRPr>
            </a:lvl7pPr>
            <a:lvl8pPr lvl="7" algn="ctr" rtl="1">
              <a:spcBef>
                <a:spcPts val="0"/>
              </a:spcBef>
              <a:spcAft>
                <a:spcPts val="0"/>
              </a:spcAft>
              <a:buClr>
                <a:srgbClr val="000000"/>
              </a:buClr>
              <a:buSzPts val="5200"/>
              <a:buNone/>
              <a:defRPr sz="5200">
                <a:solidFill>
                  <a:srgbClr val="000000"/>
                </a:solidFill>
              </a:defRPr>
            </a:lvl8pPr>
            <a:lvl9pPr lvl="8" algn="ctr" rtl="1">
              <a:spcBef>
                <a:spcPts val="0"/>
              </a:spcBef>
              <a:spcAft>
                <a:spcPts val="0"/>
              </a:spcAft>
              <a:buClr>
                <a:srgbClr val="000000"/>
              </a:buClr>
              <a:buSzPts val="5200"/>
              <a:buNone/>
              <a:defRPr sz="5200">
                <a:solidFill>
                  <a:srgbClr val="000000"/>
                </a:solidFill>
              </a:defRPr>
            </a:lvl9pPr>
          </a:lstStyle>
          <a:p>
            <a:endParaRPr/>
          </a:p>
        </p:txBody>
      </p:sp>
      <p:sp>
        <p:nvSpPr>
          <p:cNvPr id="20" name="Google Shape;20;g159197442fc_0_4"/>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rtl="1">
              <a:lnSpc>
                <a:spcPct val="100000"/>
              </a:lnSpc>
              <a:spcBef>
                <a:spcPts val="0"/>
              </a:spcBef>
              <a:spcAft>
                <a:spcPts val="0"/>
              </a:spcAft>
              <a:buSzPts val="2400"/>
              <a:buNone/>
              <a:defRPr sz="2400"/>
            </a:lvl1pPr>
            <a:lvl2pPr lvl="1" algn="ctr" rtl="1">
              <a:lnSpc>
                <a:spcPct val="100000"/>
              </a:lnSpc>
              <a:spcBef>
                <a:spcPts val="0"/>
              </a:spcBef>
              <a:spcAft>
                <a:spcPts val="0"/>
              </a:spcAft>
              <a:buSzPts val="2400"/>
              <a:buNone/>
              <a:defRPr sz="2400"/>
            </a:lvl2pPr>
            <a:lvl3pPr lvl="2" algn="ctr" rtl="1">
              <a:lnSpc>
                <a:spcPct val="100000"/>
              </a:lnSpc>
              <a:spcBef>
                <a:spcPts val="0"/>
              </a:spcBef>
              <a:spcAft>
                <a:spcPts val="0"/>
              </a:spcAft>
              <a:buSzPts val="2400"/>
              <a:buNone/>
              <a:defRPr sz="2400"/>
            </a:lvl3pPr>
            <a:lvl4pPr lvl="3" algn="ctr" rtl="1">
              <a:lnSpc>
                <a:spcPct val="100000"/>
              </a:lnSpc>
              <a:spcBef>
                <a:spcPts val="0"/>
              </a:spcBef>
              <a:spcAft>
                <a:spcPts val="0"/>
              </a:spcAft>
              <a:buSzPts val="2400"/>
              <a:buNone/>
              <a:defRPr sz="2400"/>
            </a:lvl4pPr>
            <a:lvl5pPr lvl="4" algn="ctr" rtl="1">
              <a:lnSpc>
                <a:spcPct val="100000"/>
              </a:lnSpc>
              <a:spcBef>
                <a:spcPts val="0"/>
              </a:spcBef>
              <a:spcAft>
                <a:spcPts val="0"/>
              </a:spcAft>
              <a:buSzPts val="2400"/>
              <a:buNone/>
              <a:defRPr sz="2400"/>
            </a:lvl5pPr>
            <a:lvl6pPr lvl="5" algn="ctr" rtl="1">
              <a:lnSpc>
                <a:spcPct val="100000"/>
              </a:lnSpc>
              <a:spcBef>
                <a:spcPts val="0"/>
              </a:spcBef>
              <a:spcAft>
                <a:spcPts val="0"/>
              </a:spcAft>
              <a:buSzPts val="2400"/>
              <a:buNone/>
              <a:defRPr sz="2400"/>
            </a:lvl6pPr>
            <a:lvl7pPr lvl="6" algn="ctr" rtl="1">
              <a:lnSpc>
                <a:spcPct val="100000"/>
              </a:lnSpc>
              <a:spcBef>
                <a:spcPts val="0"/>
              </a:spcBef>
              <a:spcAft>
                <a:spcPts val="0"/>
              </a:spcAft>
              <a:buSzPts val="2400"/>
              <a:buNone/>
              <a:defRPr sz="2400"/>
            </a:lvl7pPr>
            <a:lvl8pPr lvl="7" algn="ctr" rtl="1">
              <a:lnSpc>
                <a:spcPct val="100000"/>
              </a:lnSpc>
              <a:spcBef>
                <a:spcPts val="0"/>
              </a:spcBef>
              <a:spcAft>
                <a:spcPts val="0"/>
              </a:spcAft>
              <a:buSzPts val="2400"/>
              <a:buNone/>
              <a:defRPr sz="2400"/>
            </a:lvl8pPr>
            <a:lvl9pPr lvl="8" algn="ctr" rtl="1">
              <a:lnSpc>
                <a:spcPct val="100000"/>
              </a:lnSpc>
              <a:spcBef>
                <a:spcPts val="0"/>
              </a:spcBef>
              <a:spcAft>
                <a:spcPts val="0"/>
              </a:spcAft>
              <a:buSzPts val="2400"/>
              <a:buNone/>
              <a:defRPr sz="2400"/>
            </a:lvl9pPr>
          </a:lstStyle>
          <a:p>
            <a:endParaRPr/>
          </a:p>
        </p:txBody>
      </p:sp>
      <p:sp>
        <p:nvSpPr>
          <p:cNvPr id="21" name="Google Shape;21;g159197442fc_0_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159197442fc_0_20"/>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g159197442fc_0_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lgn="r" rtl="1">
              <a:spcBef>
                <a:spcPts val="0"/>
              </a:spcBef>
              <a:spcAft>
                <a:spcPts val="0"/>
              </a:spcAft>
              <a:buSzPts val="3600"/>
              <a:buNone/>
              <a:defRPr/>
            </a:lvl1pPr>
            <a:lvl2pPr lvl="1" algn="r" rtl="1">
              <a:spcBef>
                <a:spcPts val="0"/>
              </a:spcBef>
              <a:spcAft>
                <a:spcPts val="0"/>
              </a:spcAft>
              <a:buSzPts val="3600"/>
              <a:buNone/>
              <a:defRPr/>
            </a:lvl2pPr>
            <a:lvl3pPr lvl="2" algn="r" rtl="1">
              <a:spcBef>
                <a:spcPts val="0"/>
              </a:spcBef>
              <a:spcAft>
                <a:spcPts val="0"/>
              </a:spcAft>
              <a:buSzPts val="3600"/>
              <a:buNone/>
              <a:defRPr/>
            </a:lvl3pPr>
            <a:lvl4pPr lvl="3" algn="r" rtl="1">
              <a:spcBef>
                <a:spcPts val="0"/>
              </a:spcBef>
              <a:spcAft>
                <a:spcPts val="0"/>
              </a:spcAft>
              <a:buSzPts val="3600"/>
              <a:buNone/>
              <a:defRPr/>
            </a:lvl4pPr>
            <a:lvl5pPr lvl="4" algn="r" rtl="1">
              <a:spcBef>
                <a:spcPts val="0"/>
              </a:spcBef>
              <a:spcAft>
                <a:spcPts val="0"/>
              </a:spcAft>
              <a:buSzPts val="3600"/>
              <a:buNone/>
              <a:defRPr/>
            </a:lvl5pPr>
            <a:lvl6pPr lvl="5" algn="r" rtl="1">
              <a:spcBef>
                <a:spcPts val="0"/>
              </a:spcBef>
              <a:spcAft>
                <a:spcPts val="0"/>
              </a:spcAft>
              <a:buSzPts val="3600"/>
              <a:buNone/>
              <a:defRPr/>
            </a:lvl6pPr>
            <a:lvl7pPr lvl="6" algn="r" rtl="1">
              <a:spcBef>
                <a:spcPts val="0"/>
              </a:spcBef>
              <a:spcAft>
                <a:spcPts val="0"/>
              </a:spcAft>
              <a:buSzPts val="3600"/>
              <a:buNone/>
              <a:defRPr/>
            </a:lvl7pPr>
            <a:lvl8pPr lvl="7" algn="r" rtl="1">
              <a:spcBef>
                <a:spcPts val="0"/>
              </a:spcBef>
              <a:spcAft>
                <a:spcPts val="0"/>
              </a:spcAft>
              <a:buSzPts val="3600"/>
              <a:buNone/>
              <a:defRPr/>
            </a:lvl8pPr>
            <a:lvl9pPr lvl="8" algn="r" rtl="1">
              <a:spcBef>
                <a:spcPts val="0"/>
              </a:spcBef>
              <a:spcAft>
                <a:spcPts val="0"/>
              </a:spcAft>
              <a:buSzPts val="3600"/>
              <a:buNone/>
              <a:defRPr/>
            </a:lvl9pPr>
          </a:lstStyle>
          <a:p>
            <a:endParaRPr/>
          </a:p>
        </p:txBody>
      </p:sp>
      <p:sp>
        <p:nvSpPr>
          <p:cNvPr id="25" name="Google Shape;25;g159197442fc_0_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lgn="r" rtl="1">
              <a:spcBef>
                <a:spcPts val="0"/>
              </a:spcBef>
              <a:spcAft>
                <a:spcPts val="0"/>
              </a:spcAft>
              <a:buSzPts val="1800"/>
              <a:buChar char="●"/>
              <a:defRPr/>
            </a:lvl1pPr>
            <a:lvl2pPr marL="914400" lvl="1" indent="-317500" algn="r" rtl="1">
              <a:spcBef>
                <a:spcPts val="0"/>
              </a:spcBef>
              <a:spcAft>
                <a:spcPts val="0"/>
              </a:spcAft>
              <a:buSzPts val="1400"/>
              <a:buChar char="○"/>
              <a:defRPr/>
            </a:lvl2pPr>
            <a:lvl3pPr marL="1371600" lvl="2" indent="-317500" algn="r" rtl="1">
              <a:spcBef>
                <a:spcPts val="0"/>
              </a:spcBef>
              <a:spcAft>
                <a:spcPts val="0"/>
              </a:spcAft>
              <a:buSzPts val="1400"/>
              <a:buChar char="■"/>
              <a:defRPr/>
            </a:lvl3pPr>
            <a:lvl4pPr marL="1828800" lvl="3" indent="-317500" algn="r" rtl="1">
              <a:spcBef>
                <a:spcPts val="0"/>
              </a:spcBef>
              <a:spcAft>
                <a:spcPts val="0"/>
              </a:spcAft>
              <a:buSzPts val="1400"/>
              <a:buChar char="●"/>
              <a:defRPr/>
            </a:lvl4pPr>
            <a:lvl5pPr marL="2286000" lvl="4" indent="-317500" algn="r" rtl="1">
              <a:spcBef>
                <a:spcPts val="0"/>
              </a:spcBef>
              <a:spcAft>
                <a:spcPts val="0"/>
              </a:spcAft>
              <a:buSzPts val="1400"/>
              <a:buChar char="○"/>
              <a:defRPr/>
            </a:lvl5pPr>
            <a:lvl6pPr marL="2743200" lvl="5" indent="-317500" algn="r" rtl="1">
              <a:spcBef>
                <a:spcPts val="0"/>
              </a:spcBef>
              <a:spcAft>
                <a:spcPts val="0"/>
              </a:spcAft>
              <a:buSzPts val="1400"/>
              <a:buChar char="■"/>
              <a:defRPr/>
            </a:lvl6pPr>
            <a:lvl7pPr marL="3200400" lvl="6" indent="-317500" algn="r" rtl="1">
              <a:spcBef>
                <a:spcPts val="0"/>
              </a:spcBef>
              <a:spcAft>
                <a:spcPts val="0"/>
              </a:spcAft>
              <a:buSzPts val="1400"/>
              <a:buChar char="●"/>
              <a:defRPr/>
            </a:lvl7pPr>
            <a:lvl8pPr marL="3657600" lvl="7" indent="-317500" algn="r" rtl="1">
              <a:spcBef>
                <a:spcPts val="0"/>
              </a:spcBef>
              <a:spcAft>
                <a:spcPts val="0"/>
              </a:spcAft>
              <a:buSzPts val="1400"/>
              <a:buChar char="○"/>
              <a:defRPr/>
            </a:lvl8pPr>
            <a:lvl9pPr marL="4114800" lvl="8" indent="-317500" algn="r" rtl="1">
              <a:spcBef>
                <a:spcPts val="0"/>
              </a:spcBef>
              <a:spcAft>
                <a:spcPts val="0"/>
              </a:spcAft>
              <a:buSzPts val="1400"/>
              <a:buChar char="■"/>
              <a:defRPr/>
            </a:lvl9pPr>
          </a:lstStyle>
          <a:p>
            <a:endParaRPr/>
          </a:p>
        </p:txBody>
      </p:sp>
      <p:sp>
        <p:nvSpPr>
          <p:cNvPr id="26" name="Google Shape;26;g159197442fc_0_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iw"/>
              <a:t>‹#›</a:t>
            </a:fld>
            <a:endParaRPr/>
          </a:p>
        </p:txBody>
      </p:sp>
      <p:pic>
        <p:nvPicPr>
          <p:cNvPr id="27" name="Google Shape;27;g159197442fc_0_20"/>
          <p:cNvPicPr preferRelativeResize="0"/>
          <p:nvPr/>
        </p:nvPicPr>
        <p:blipFill>
          <a:blip r:embed="rId2">
            <a:alphaModFix/>
          </a:blip>
          <a:stretch>
            <a:fillRect/>
          </a:stretch>
        </p:blipFill>
        <p:spPr>
          <a:xfrm>
            <a:off x="0" y="0"/>
            <a:ext cx="2681544" cy="707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g159197442fc_0_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1pPr>
            <a:lvl2pPr lvl="1"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2pPr>
            <a:lvl3pPr lvl="2"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3pPr>
            <a:lvl4pPr lvl="3"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4pPr>
            <a:lvl5pPr lvl="4"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5pPr>
            <a:lvl6pPr lvl="5"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6pPr>
            <a:lvl7pPr lvl="6"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7pPr>
            <a:lvl8pPr lvl="7"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8pPr>
            <a:lvl9pPr lvl="8"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9pPr>
          </a:lstStyle>
          <a:p>
            <a:endParaRPr/>
          </a:p>
        </p:txBody>
      </p:sp>
      <p:sp>
        <p:nvSpPr>
          <p:cNvPr id="7" name="Google Shape;7;g159197442fc_0_0"/>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rtl="1">
              <a:lnSpc>
                <a:spcPct val="115000"/>
              </a:lnSpc>
              <a:spcBef>
                <a:spcPts val="0"/>
              </a:spcBef>
              <a:spcAft>
                <a:spcPts val="0"/>
              </a:spcAft>
              <a:buSzPts val="1800"/>
              <a:buFont typeface="Calibri"/>
              <a:buChar char="●"/>
              <a:defRPr sz="1800">
                <a:latin typeface="Calibri"/>
                <a:ea typeface="Calibri"/>
                <a:cs typeface="Calibri"/>
                <a:sym typeface="Calibri"/>
              </a:defRPr>
            </a:lvl1pPr>
            <a:lvl2pPr marL="914400" lvl="1" indent="-317500" rtl="1">
              <a:lnSpc>
                <a:spcPct val="115000"/>
              </a:lnSpc>
              <a:spcBef>
                <a:spcPts val="0"/>
              </a:spcBef>
              <a:spcAft>
                <a:spcPts val="0"/>
              </a:spcAft>
              <a:buSzPts val="1400"/>
              <a:buFont typeface="Calibri"/>
              <a:buChar char="○"/>
              <a:defRPr>
                <a:latin typeface="Calibri"/>
                <a:ea typeface="Calibri"/>
                <a:cs typeface="Calibri"/>
                <a:sym typeface="Calibri"/>
              </a:defRPr>
            </a:lvl2pPr>
            <a:lvl3pPr marL="1371600" lvl="2" indent="-317500" rtl="1">
              <a:lnSpc>
                <a:spcPct val="115000"/>
              </a:lnSpc>
              <a:spcBef>
                <a:spcPts val="0"/>
              </a:spcBef>
              <a:spcAft>
                <a:spcPts val="0"/>
              </a:spcAft>
              <a:buSzPts val="1400"/>
              <a:buFont typeface="Calibri"/>
              <a:buChar char="■"/>
              <a:defRPr>
                <a:latin typeface="Calibri"/>
                <a:ea typeface="Calibri"/>
                <a:cs typeface="Calibri"/>
                <a:sym typeface="Calibri"/>
              </a:defRPr>
            </a:lvl3pPr>
            <a:lvl4pPr marL="1828800" lvl="3" indent="-317500" rtl="1">
              <a:lnSpc>
                <a:spcPct val="115000"/>
              </a:lnSpc>
              <a:spcBef>
                <a:spcPts val="0"/>
              </a:spcBef>
              <a:spcAft>
                <a:spcPts val="0"/>
              </a:spcAft>
              <a:buSzPts val="1400"/>
              <a:buFont typeface="Calibri"/>
              <a:buChar char="●"/>
              <a:defRPr>
                <a:latin typeface="Calibri"/>
                <a:ea typeface="Calibri"/>
                <a:cs typeface="Calibri"/>
                <a:sym typeface="Calibri"/>
              </a:defRPr>
            </a:lvl4pPr>
            <a:lvl5pPr marL="2286000" lvl="4" indent="-317500" rtl="1">
              <a:lnSpc>
                <a:spcPct val="115000"/>
              </a:lnSpc>
              <a:spcBef>
                <a:spcPts val="0"/>
              </a:spcBef>
              <a:spcAft>
                <a:spcPts val="0"/>
              </a:spcAft>
              <a:buSzPts val="1400"/>
              <a:buFont typeface="Calibri"/>
              <a:buChar char="○"/>
              <a:defRPr>
                <a:latin typeface="Calibri"/>
                <a:ea typeface="Calibri"/>
                <a:cs typeface="Calibri"/>
                <a:sym typeface="Calibri"/>
              </a:defRPr>
            </a:lvl5pPr>
            <a:lvl6pPr marL="2743200" lvl="5" indent="-317500" rtl="1">
              <a:lnSpc>
                <a:spcPct val="115000"/>
              </a:lnSpc>
              <a:spcBef>
                <a:spcPts val="0"/>
              </a:spcBef>
              <a:spcAft>
                <a:spcPts val="0"/>
              </a:spcAft>
              <a:buSzPts val="1400"/>
              <a:buFont typeface="Calibri"/>
              <a:buChar char="■"/>
              <a:defRPr>
                <a:latin typeface="Calibri"/>
                <a:ea typeface="Calibri"/>
                <a:cs typeface="Calibri"/>
                <a:sym typeface="Calibri"/>
              </a:defRPr>
            </a:lvl6pPr>
            <a:lvl7pPr marL="3200400" lvl="6" indent="-317500" rtl="1">
              <a:lnSpc>
                <a:spcPct val="115000"/>
              </a:lnSpc>
              <a:spcBef>
                <a:spcPts val="0"/>
              </a:spcBef>
              <a:spcAft>
                <a:spcPts val="0"/>
              </a:spcAft>
              <a:buSzPts val="1400"/>
              <a:buFont typeface="Calibri"/>
              <a:buChar char="●"/>
              <a:defRPr>
                <a:latin typeface="Calibri"/>
                <a:ea typeface="Calibri"/>
                <a:cs typeface="Calibri"/>
                <a:sym typeface="Calibri"/>
              </a:defRPr>
            </a:lvl7pPr>
            <a:lvl8pPr marL="3657600" lvl="7" indent="-317500" rtl="1">
              <a:lnSpc>
                <a:spcPct val="115000"/>
              </a:lnSpc>
              <a:spcBef>
                <a:spcPts val="0"/>
              </a:spcBef>
              <a:spcAft>
                <a:spcPts val="0"/>
              </a:spcAft>
              <a:buSzPts val="1400"/>
              <a:buFont typeface="Calibri"/>
              <a:buChar char="○"/>
              <a:defRPr>
                <a:latin typeface="Calibri"/>
                <a:ea typeface="Calibri"/>
                <a:cs typeface="Calibri"/>
                <a:sym typeface="Calibri"/>
              </a:defRPr>
            </a:lvl8pPr>
            <a:lvl9pPr marL="4114800" lvl="8" indent="-317500" rtl="1">
              <a:lnSpc>
                <a:spcPct val="115000"/>
              </a:lnSpc>
              <a:spcBef>
                <a:spcPts val="0"/>
              </a:spcBef>
              <a:spcAft>
                <a:spcPts val="0"/>
              </a:spcAft>
              <a:buSzPts val="1400"/>
              <a:buFont typeface="Calibri"/>
              <a:buChar char="■"/>
              <a:defRPr>
                <a:latin typeface="Calibri"/>
                <a:ea typeface="Calibri"/>
                <a:cs typeface="Calibri"/>
                <a:sym typeface="Calibri"/>
              </a:defRPr>
            </a:lvl9pPr>
          </a:lstStyle>
          <a:p>
            <a:endParaRPr/>
          </a:p>
        </p:txBody>
      </p:sp>
      <p:sp>
        <p:nvSpPr>
          <p:cNvPr id="8" name="Google Shape;8;g159197442fc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1">
              <a:buNone/>
              <a:defRPr sz="1000">
                <a:solidFill>
                  <a:schemeClr val="dk2"/>
                </a:solidFill>
                <a:latin typeface="Calibri"/>
                <a:ea typeface="Calibri"/>
                <a:cs typeface="Calibri"/>
                <a:sym typeface="Calibri"/>
              </a:defRPr>
            </a:lvl1pPr>
            <a:lvl2pPr lvl="1" algn="r" rtl="1">
              <a:buNone/>
              <a:defRPr sz="1000">
                <a:solidFill>
                  <a:schemeClr val="dk2"/>
                </a:solidFill>
                <a:latin typeface="Calibri"/>
                <a:ea typeface="Calibri"/>
                <a:cs typeface="Calibri"/>
                <a:sym typeface="Calibri"/>
              </a:defRPr>
            </a:lvl2pPr>
            <a:lvl3pPr lvl="2" algn="r" rtl="1">
              <a:buNone/>
              <a:defRPr sz="1000">
                <a:solidFill>
                  <a:schemeClr val="dk2"/>
                </a:solidFill>
                <a:latin typeface="Calibri"/>
                <a:ea typeface="Calibri"/>
                <a:cs typeface="Calibri"/>
                <a:sym typeface="Calibri"/>
              </a:defRPr>
            </a:lvl3pPr>
            <a:lvl4pPr lvl="3" algn="r" rtl="1">
              <a:buNone/>
              <a:defRPr sz="1000">
                <a:solidFill>
                  <a:schemeClr val="dk2"/>
                </a:solidFill>
                <a:latin typeface="Calibri"/>
                <a:ea typeface="Calibri"/>
                <a:cs typeface="Calibri"/>
                <a:sym typeface="Calibri"/>
              </a:defRPr>
            </a:lvl4pPr>
            <a:lvl5pPr lvl="4" algn="r" rtl="1">
              <a:buNone/>
              <a:defRPr sz="1000">
                <a:solidFill>
                  <a:schemeClr val="dk2"/>
                </a:solidFill>
                <a:latin typeface="Calibri"/>
                <a:ea typeface="Calibri"/>
                <a:cs typeface="Calibri"/>
                <a:sym typeface="Calibri"/>
              </a:defRPr>
            </a:lvl5pPr>
            <a:lvl6pPr lvl="5" algn="r" rtl="1">
              <a:buNone/>
              <a:defRPr sz="1000">
                <a:solidFill>
                  <a:schemeClr val="dk2"/>
                </a:solidFill>
                <a:latin typeface="Calibri"/>
                <a:ea typeface="Calibri"/>
                <a:cs typeface="Calibri"/>
                <a:sym typeface="Calibri"/>
              </a:defRPr>
            </a:lvl6pPr>
            <a:lvl7pPr lvl="6" algn="r" rtl="1">
              <a:buNone/>
              <a:defRPr sz="1000">
                <a:solidFill>
                  <a:schemeClr val="dk2"/>
                </a:solidFill>
                <a:latin typeface="Calibri"/>
                <a:ea typeface="Calibri"/>
                <a:cs typeface="Calibri"/>
                <a:sym typeface="Calibri"/>
              </a:defRPr>
            </a:lvl7pPr>
            <a:lvl8pPr lvl="7" algn="r" rtl="1">
              <a:buNone/>
              <a:defRPr sz="1000">
                <a:solidFill>
                  <a:schemeClr val="dk2"/>
                </a:solidFill>
                <a:latin typeface="Calibri"/>
                <a:ea typeface="Calibri"/>
                <a:cs typeface="Calibri"/>
                <a:sym typeface="Calibri"/>
              </a:defRPr>
            </a:lvl8pPr>
            <a:lvl9pPr lvl="8" algn="r" rtl="1">
              <a:buNone/>
              <a:defRPr sz="1000">
                <a:solidFill>
                  <a:schemeClr val="dk2"/>
                </a:solidFill>
                <a:latin typeface="Calibri"/>
                <a:ea typeface="Calibri"/>
                <a:cs typeface="Calibri"/>
                <a:sym typeface="Calibri"/>
              </a:defRPr>
            </a:lvl9pPr>
          </a:lstStyle>
          <a:p>
            <a:pPr marL="0" lvl="0" indent="0" algn="r" rtl="1">
              <a:spcBef>
                <a:spcPts val="0"/>
              </a:spcBef>
              <a:spcAft>
                <a:spcPts val="0"/>
              </a:spcAft>
              <a:buNone/>
            </a:pPr>
            <a:fld id="{00000000-1234-1234-1234-123412341234}" type="slidenum">
              <a:rPr lang="iw"/>
              <a:t>‹#›</a:t>
            </a:fld>
            <a:endParaRPr/>
          </a:p>
        </p:txBody>
      </p:sp>
      <p:pic>
        <p:nvPicPr>
          <p:cNvPr id="9" name="Google Shape;9;g159197442fc_0_0"/>
          <p:cNvPicPr preferRelativeResize="0"/>
          <p:nvPr/>
        </p:nvPicPr>
        <p:blipFill>
          <a:blip r:embed="rId4">
            <a:alphaModFix/>
          </a:blip>
          <a:stretch>
            <a:fillRect/>
          </a:stretch>
        </p:blipFill>
        <p:spPr>
          <a:xfrm>
            <a:off x="0" y="0"/>
            <a:ext cx="2681544" cy="707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amsperambulation.com/2020/07/06/the-world-wide-web-is-my-parish-zoom-editionpart-1/"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y0EY1fC0uB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hyperlink" Target="http://www.youtube.com/watch?v=yipfl6lMjNo"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yAidvTKX6x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hyperlink" Target="http://www.youtube.com/watch?v=1KTvNF68LS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he.wikipedia.org/wiki/%D7%93%D7%A3_%D7%90%D7%99%D7%A0%D7%98%D7%A8%D7%A0%D7%98" TargetMode="External"/><Relationship Id="rId3" Type="http://schemas.openxmlformats.org/officeDocument/2006/relationships/hyperlink" Target="https://he.wikipedia.org/wiki/%D7%A8%D7%90%D7%A9%D7%99_%D7%AA%D7%99%D7%91%D7%95%D7%AA" TargetMode="External"/><Relationship Id="rId7" Type="http://schemas.openxmlformats.org/officeDocument/2006/relationships/hyperlink" Target="https://he.wikipedia.org/wiki/%D7%A9%D7%A4%D7%AA_%D7%AA%D7%92%D7%99%D7%95%D7%AA" TargetMode="External"/><Relationship Id="rId12" Type="http://schemas.openxmlformats.org/officeDocument/2006/relationships/hyperlink" Target="https://he.wikipedia.org/wiki/JavaScrip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he.wikipedia.org/wiki/HTML#cite_note-1" TargetMode="External"/><Relationship Id="rId11" Type="http://schemas.openxmlformats.org/officeDocument/2006/relationships/hyperlink" Target="https://he.wikipedia.org/wiki/%D7%A9%D7%A4%D7%AA_%D7%AA%D7%A1%D7%A8%D7%99%D7%98" TargetMode="External"/><Relationship Id="rId5" Type="http://schemas.openxmlformats.org/officeDocument/2006/relationships/hyperlink" Target="https://he.wikipedia.org/wiki/%D7%A2%D7%91%D7%A8%D7%99%D7%AA" TargetMode="External"/><Relationship Id="rId10" Type="http://schemas.openxmlformats.org/officeDocument/2006/relationships/hyperlink" Target="https://he.wikipedia.org/wiki/%D7%9E%D7%95%D7%9C%D7%98%D7%99%D7%9E%D7%93%D7%99%D7%94" TargetMode="External"/><Relationship Id="rId4" Type="http://schemas.openxmlformats.org/officeDocument/2006/relationships/hyperlink" Target="https://he.wikipedia.org/wiki/%D7%90%D7%A0%D7%92%D7%9C%D7%99%D7%AA" TargetMode="External"/><Relationship Id="rId9" Type="http://schemas.openxmlformats.org/officeDocument/2006/relationships/hyperlink" Target="https://he.wikipedia.org/wiki/%D7%90%D7%99%D7%A0%D7%98%D7%A8%D7%A0%D7%9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1"/>
          <p:cNvSpPr txBox="1">
            <a:spLocks noGrp="1"/>
          </p:cNvSpPr>
          <p:nvPr>
            <p:ph type="ctrTitle"/>
          </p:nvPr>
        </p:nvSpPr>
        <p:spPr>
          <a:xfrm>
            <a:off x="1003650" y="1198764"/>
            <a:ext cx="7136700" cy="1022400"/>
          </a:xfrm>
          <a:prstGeom prst="rect">
            <a:avLst/>
          </a:prstGeom>
          <a:noFill/>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SzPts val="4200"/>
              <a:buNone/>
            </a:pPr>
            <a:r>
              <a:rPr lang="he-IL" dirty="0"/>
              <a:t>מה קורה באינטרנט?</a:t>
            </a:r>
            <a:endParaRPr dirty="0"/>
          </a:p>
        </p:txBody>
      </p:sp>
      <p:pic>
        <p:nvPicPr>
          <p:cNvPr id="33" name="Google Shape;33;p1"/>
          <p:cNvPicPr preferRelativeResize="0"/>
          <p:nvPr/>
        </p:nvPicPr>
        <p:blipFill>
          <a:blip r:embed="rId3">
            <a:extLst>
              <a:ext uri="{837473B0-CC2E-450A-ABE3-18F120FF3D39}">
                <a1611:picAttrSrcUrl xmlns:a1611="http://schemas.microsoft.com/office/drawing/2016/11/main" r:id="rId4"/>
              </a:ext>
            </a:extLst>
          </a:blip>
          <a:srcRect/>
          <a:stretch/>
        </p:blipFill>
        <p:spPr>
          <a:xfrm>
            <a:off x="2243775" y="2559586"/>
            <a:ext cx="4656426" cy="22118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159197442fc_0_17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גילוי מקרי</a:t>
            </a:r>
            <a:endParaRPr/>
          </a:p>
        </p:txBody>
      </p:sp>
      <p:sp>
        <p:nvSpPr>
          <p:cNvPr id="92" name="Google Shape;92;g159197442fc_0_176"/>
          <p:cNvSpPr txBox="1">
            <a:spLocks noGrp="1"/>
          </p:cNvSpPr>
          <p:nvPr>
            <p:ph type="body" idx="1"/>
          </p:nvPr>
        </p:nvSpPr>
        <p:spPr>
          <a:xfrm>
            <a:off x="495850" y="1266325"/>
            <a:ext cx="8336400" cy="3302700"/>
          </a:xfrm>
          <a:prstGeom prst="rect">
            <a:avLst/>
          </a:prstGeom>
        </p:spPr>
        <p:txBody>
          <a:bodyPr spcFirstLastPara="1" wrap="square" lIns="91425" tIns="91425" rIns="91425" bIns="91425" anchor="t" anchorCtr="0">
            <a:noAutofit/>
          </a:bodyPr>
          <a:lstStyle/>
          <a:p>
            <a:pPr marL="457200" lvl="0" indent="-323850" algn="r" rtl="1">
              <a:lnSpc>
                <a:spcPct val="150000"/>
              </a:lnSpc>
              <a:spcBef>
                <a:spcPts val="0"/>
              </a:spcBef>
              <a:spcAft>
                <a:spcPts val="0"/>
              </a:spcAft>
              <a:buSzPts val="1500"/>
              <a:buChar char="●"/>
            </a:pPr>
            <a:r>
              <a:rPr lang="iw" sz="1500"/>
              <a:t>לעיתים רעיונות גדולים נולדים באופן מקרי. </a:t>
            </a:r>
            <a:endParaRPr sz="1500"/>
          </a:p>
          <a:p>
            <a:pPr marL="457200" lvl="0" indent="-323850" algn="r" rtl="1">
              <a:lnSpc>
                <a:spcPct val="150000"/>
              </a:lnSpc>
              <a:spcBef>
                <a:spcPts val="0"/>
              </a:spcBef>
              <a:spcAft>
                <a:spcPts val="0"/>
              </a:spcAft>
              <a:buSzPts val="1500"/>
              <a:buChar char="●"/>
            </a:pPr>
            <a:r>
              <a:rPr lang="iw" sz="1500"/>
              <a:t>אופן הרעיון נולד מתוך הארה או הבחנה בבעיה באופן מקרי שלא חשבנו עליו מראש.</a:t>
            </a:r>
            <a:endParaRPr sz="1500"/>
          </a:p>
          <a:p>
            <a:pPr marL="457200" lvl="0" indent="-323850" algn="r" rtl="1">
              <a:lnSpc>
                <a:spcPct val="150000"/>
              </a:lnSpc>
              <a:spcBef>
                <a:spcPts val="0"/>
              </a:spcBef>
              <a:spcAft>
                <a:spcPts val="0"/>
              </a:spcAft>
              <a:buSzPts val="1500"/>
              <a:buChar char="●"/>
            </a:pPr>
            <a:r>
              <a:rPr lang="iw" sz="1500"/>
              <a:t>העיקרון המרכזי בגישה היא לא המקריות של הימצאות במצב מסוים אלא זווית הראייה שלנו למצב. </a:t>
            </a:r>
            <a:endParaRPr sz="1500"/>
          </a:p>
          <a:p>
            <a:pPr marL="457200" lvl="0" indent="-323850" algn="r" rtl="1">
              <a:lnSpc>
                <a:spcPct val="150000"/>
              </a:lnSpc>
              <a:spcBef>
                <a:spcPts val="0"/>
              </a:spcBef>
              <a:spcAft>
                <a:spcPts val="0"/>
              </a:spcAft>
              <a:buSzPts val="1500"/>
              <a:buChar char="●"/>
            </a:pPr>
            <a:r>
              <a:rPr lang="iw" sz="1500"/>
              <a:t>גישה זו דורשת לנסות לבחון את המציאות באופן אקטיבי.</a:t>
            </a:r>
            <a:br>
              <a:rPr lang="iw" sz="1500"/>
            </a:br>
            <a:r>
              <a:rPr lang="iw" sz="1500"/>
              <a:t>לנסות לשאול שאלות חקר בתופעות שונות, ובכך להגדיל את הסיכוי להגיע לתובנות ורעיונות גדולים. </a:t>
            </a:r>
            <a:endParaRPr sz="1500"/>
          </a:p>
          <a:p>
            <a:pPr marL="457200" lvl="0" indent="-323850" algn="r" rtl="1">
              <a:lnSpc>
                <a:spcPct val="150000"/>
              </a:lnSpc>
              <a:spcBef>
                <a:spcPts val="0"/>
              </a:spcBef>
              <a:spcAft>
                <a:spcPts val="0"/>
              </a:spcAft>
              <a:buSzPts val="1500"/>
              <a:buChar char="●"/>
            </a:pPr>
            <a:r>
              <a:rPr lang="iw" sz="1500"/>
              <a:t>דוגמאות מהסרטון - המצאת הטפטפת .</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animEffect transition="in" filter="fade">
                                      <p:cBhvr>
                                        <p:cTn id="7" dur="1000"/>
                                        <p:tgtEl>
                                          <p:spTgt spid="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xEl>
                                              <p:pRg st="1" end="1"/>
                                            </p:txEl>
                                          </p:spTgt>
                                        </p:tgtEl>
                                        <p:attrNameLst>
                                          <p:attrName>style.visibility</p:attrName>
                                        </p:attrNameLst>
                                      </p:cBhvr>
                                      <p:to>
                                        <p:strVal val="visible"/>
                                      </p:to>
                                    </p:set>
                                    <p:animEffect transition="in" filter="fade">
                                      <p:cBhvr>
                                        <p:cTn id="12" dur="1000"/>
                                        <p:tgtEl>
                                          <p:spTgt spid="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
                                            <p:txEl>
                                              <p:pRg st="2" end="2"/>
                                            </p:txEl>
                                          </p:spTgt>
                                        </p:tgtEl>
                                        <p:attrNameLst>
                                          <p:attrName>style.visibility</p:attrName>
                                        </p:attrNameLst>
                                      </p:cBhvr>
                                      <p:to>
                                        <p:strVal val="visible"/>
                                      </p:to>
                                    </p:set>
                                    <p:animEffect transition="in" filter="fade">
                                      <p:cBhvr>
                                        <p:cTn id="17" dur="1000"/>
                                        <p:tgtEl>
                                          <p:spTgt spid="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
                                            <p:txEl>
                                              <p:pRg st="3" end="3"/>
                                            </p:txEl>
                                          </p:spTgt>
                                        </p:tgtEl>
                                        <p:attrNameLst>
                                          <p:attrName>style.visibility</p:attrName>
                                        </p:attrNameLst>
                                      </p:cBhvr>
                                      <p:to>
                                        <p:strVal val="visible"/>
                                      </p:to>
                                    </p:set>
                                    <p:animEffect transition="in" filter="fade">
                                      <p:cBhvr>
                                        <p:cTn id="22" dur="1000"/>
                                        <p:tgtEl>
                                          <p:spTgt spid="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
                                            <p:txEl>
                                              <p:pRg st="4" end="4"/>
                                            </p:txEl>
                                          </p:spTgt>
                                        </p:tgtEl>
                                        <p:attrNameLst>
                                          <p:attrName>style.visibility</p:attrName>
                                        </p:attrNameLst>
                                      </p:cBhvr>
                                      <p:to>
                                        <p:strVal val="visible"/>
                                      </p:to>
                                    </p:set>
                                    <p:animEffect transition="in" filter="fade">
                                      <p:cBhvr>
                                        <p:cTn id="27" dur="1000"/>
                                        <p:tgtEl>
                                          <p:spTgt spid="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311700" y="393225"/>
            <a:ext cx="8520600" cy="7074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600"/>
              <a:buNone/>
            </a:pPr>
            <a:r>
              <a:rPr lang="iw"/>
              <a:t>אסטרטגית אוקיינוס כחול ואוקיינוס אדום</a:t>
            </a:r>
            <a:endParaRPr/>
          </a:p>
        </p:txBody>
      </p:sp>
      <p:pic>
        <p:nvPicPr>
          <p:cNvPr id="98" name="Google Shape;98;p4" descr="ד&quot;ר אורי שטרנברג מציג את העקרונות המרכזיים של אסטרטגיית האוקיינוס הכחול" title="אסטרטגיית האוקינוס הכחול - ד''ר אורי שטרנברג">
            <a:hlinkClick r:id="rId3"/>
          </p:cNvPr>
          <p:cNvPicPr preferRelativeResize="0"/>
          <p:nvPr/>
        </p:nvPicPr>
        <p:blipFill>
          <a:blip r:embed="rId4">
            <a:alphaModFix/>
          </a:blip>
          <a:stretch>
            <a:fillRect/>
          </a:stretch>
        </p:blipFill>
        <p:spPr>
          <a:xfrm>
            <a:off x="2017250" y="1064525"/>
            <a:ext cx="5109500" cy="3832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159197442fc_0_18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600"/>
              <a:buNone/>
            </a:pPr>
            <a:r>
              <a:rPr lang="iw">
                <a:solidFill>
                  <a:srgbClr val="CC0000"/>
                </a:solidFill>
              </a:rPr>
              <a:t>Red</a:t>
            </a:r>
            <a:r>
              <a:rPr lang="iw"/>
              <a:t> ocean </a:t>
            </a:r>
            <a:r>
              <a:rPr lang="iw">
                <a:solidFill>
                  <a:srgbClr val="1155CC"/>
                </a:solidFill>
              </a:rPr>
              <a:t>Blue</a:t>
            </a:r>
            <a:r>
              <a:rPr lang="iw"/>
              <a:t> ocean strategy</a:t>
            </a:r>
            <a:endParaRPr/>
          </a:p>
        </p:txBody>
      </p:sp>
      <p:sp>
        <p:nvSpPr>
          <p:cNvPr id="104" name="Google Shape;104;g159197442fc_0_183"/>
          <p:cNvSpPr txBox="1">
            <a:spLocks noGrp="1"/>
          </p:cNvSpPr>
          <p:nvPr>
            <p:ph type="body" idx="1"/>
          </p:nvPr>
        </p:nvSpPr>
        <p:spPr>
          <a:xfrm>
            <a:off x="311700" y="1338150"/>
            <a:ext cx="8520600" cy="3302700"/>
          </a:xfrm>
          <a:prstGeom prst="rect">
            <a:avLst/>
          </a:prstGeom>
          <a:noFill/>
          <a:ln>
            <a:noFill/>
          </a:ln>
        </p:spPr>
        <p:txBody>
          <a:bodyPr spcFirstLastPara="1" wrap="square" lIns="91425" tIns="91425" rIns="91425" bIns="91425" anchor="t" anchorCtr="0">
            <a:noAutofit/>
          </a:bodyPr>
          <a:lstStyle/>
          <a:p>
            <a:pPr marL="0" lvl="0" indent="0" algn="ctr" rtl="1">
              <a:lnSpc>
                <a:spcPct val="150000"/>
              </a:lnSpc>
              <a:spcBef>
                <a:spcPts val="0"/>
              </a:spcBef>
              <a:spcAft>
                <a:spcPts val="1600"/>
              </a:spcAft>
              <a:buSzPts val="1300"/>
              <a:buNone/>
            </a:pPr>
            <a:r>
              <a:rPr lang="iw" sz="1600"/>
              <a:t>גישת האוקיינוס האדום/ כחול מעודדת לחשוב על פתרונות או מימזים חדשניים שלמעשה יוצרים שוק או ערך חדש</a:t>
            </a:r>
            <a:br>
              <a:rPr lang="iw" sz="1600"/>
            </a:br>
            <a:r>
              <a:rPr lang="iw" sz="1600"/>
              <a:t>(בניגוד לתעשיות קיימות) בכך פעילות המיזם תפעל בשוק ללא תחרות</a:t>
            </a:r>
            <a:endParaRPr sz="1600"/>
          </a:p>
        </p:txBody>
      </p:sp>
      <p:pic>
        <p:nvPicPr>
          <p:cNvPr id="105" name="Google Shape;105;g159197442fc_0_183"/>
          <p:cNvPicPr preferRelativeResize="0"/>
          <p:nvPr/>
        </p:nvPicPr>
        <p:blipFill rotWithShape="1">
          <a:blip r:embed="rId3">
            <a:alphaModFix/>
          </a:blip>
          <a:srcRect/>
          <a:stretch/>
        </p:blipFill>
        <p:spPr>
          <a:xfrm>
            <a:off x="2079363" y="2412400"/>
            <a:ext cx="4985276" cy="2528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600"/>
              <a:buNone/>
            </a:pPr>
            <a:r>
              <a:rPr lang="iw"/>
              <a:t>UBER VS </a:t>
            </a:r>
            <a:r>
              <a:rPr lang="iw">
                <a:solidFill>
                  <a:srgbClr val="F1C232"/>
                </a:solidFill>
              </a:rPr>
              <a:t>TAXI</a:t>
            </a:r>
            <a:endParaRPr>
              <a:solidFill>
                <a:srgbClr val="F1C232"/>
              </a:solidFill>
            </a:endParaRPr>
          </a:p>
        </p:txBody>
      </p:sp>
      <p:pic>
        <p:nvPicPr>
          <p:cNvPr id="111" name="Google Shape;111;p5"/>
          <p:cNvPicPr preferRelativeResize="0"/>
          <p:nvPr/>
        </p:nvPicPr>
        <p:blipFill rotWithShape="1">
          <a:blip r:embed="rId3">
            <a:alphaModFix/>
          </a:blip>
          <a:srcRect/>
          <a:stretch/>
        </p:blipFill>
        <p:spPr>
          <a:xfrm>
            <a:off x="253975" y="1703838"/>
            <a:ext cx="2456900" cy="1299425"/>
          </a:xfrm>
          <a:prstGeom prst="rect">
            <a:avLst/>
          </a:prstGeom>
          <a:noFill/>
          <a:ln>
            <a:noFill/>
          </a:ln>
        </p:spPr>
      </p:pic>
      <p:pic>
        <p:nvPicPr>
          <p:cNvPr id="112" name="Google Shape;112;p5"/>
          <p:cNvPicPr preferRelativeResize="0"/>
          <p:nvPr/>
        </p:nvPicPr>
        <p:blipFill rotWithShape="1">
          <a:blip r:embed="rId4">
            <a:alphaModFix/>
          </a:blip>
          <a:srcRect/>
          <a:stretch/>
        </p:blipFill>
        <p:spPr>
          <a:xfrm>
            <a:off x="253975" y="3276400"/>
            <a:ext cx="1798974" cy="1438274"/>
          </a:xfrm>
          <a:prstGeom prst="rect">
            <a:avLst/>
          </a:prstGeom>
          <a:noFill/>
          <a:ln>
            <a:noFill/>
          </a:ln>
        </p:spPr>
      </p:pic>
      <p:pic>
        <p:nvPicPr>
          <p:cNvPr id="113" name="Google Shape;113;p5" descr="Opportunity is everywhere. Like here. &#10;Where all it takes to build your dream is a little hustle.&#10;&#10;Uber. Doors Are Always Opening.&#10;&#10;SUBSCRIBE: https://www.youtube.com/user/UberWorldwide?sub_confirmation=1&#10; &#10;About Uber:&#10;Good things happen when people can move, whether across town or towards their dreams. Tap a button and get to where you want to be.&#10; &#10;Connect with Uber:&#10;Ride with Uber: https://ubr.to/2MyFpUs&#10;Drive with Uber: https://ubr.to/2wrOzau&#10;Like Uber on FACEBOOK: https://www.facebook.com/uber&#10;Follow Uber on TWITTER: https://twitter.com/Uber&#10;Follow Uber on INSTAGRAM: https://www.instagram.com/uber&#10; &#10;Barbershop | Uber&#10;https://www.youtube.com/user/UberWorldwide" title="Barbershop | Uber">
            <a:hlinkClick r:id="rId5"/>
          </p:cNvPr>
          <p:cNvPicPr preferRelativeResize="0"/>
          <p:nvPr/>
        </p:nvPicPr>
        <p:blipFill>
          <a:blip r:embed="rId6">
            <a:alphaModFix/>
          </a:blip>
          <a:stretch>
            <a:fillRect/>
          </a:stretch>
        </p:blipFill>
        <p:spPr>
          <a:xfrm>
            <a:off x="3806000" y="1215250"/>
            <a:ext cx="4899175" cy="3674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59197442fc_0_19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משימת טבלת המיזמים</a:t>
            </a:r>
            <a:endParaRPr/>
          </a:p>
        </p:txBody>
      </p:sp>
      <p:sp>
        <p:nvSpPr>
          <p:cNvPr id="119" name="Google Shape;119;g159197442fc_0_19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77500" lnSpcReduction="20000"/>
          </a:bodyPr>
          <a:lstStyle/>
          <a:p>
            <a:pPr marL="457200" lvl="0" indent="-342900" algn="r" rtl="1">
              <a:lnSpc>
                <a:spcPct val="150000"/>
              </a:lnSpc>
              <a:spcBef>
                <a:spcPts val="0"/>
              </a:spcBef>
              <a:spcAft>
                <a:spcPts val="0"/>
              </a:spcAft>
              <a:buSzPts val="1800"/>
              <a:buChar char="❏"/>
            </a:pPr>
            <a:r>
              <a:rPr lang="iw" dirty="0"/>
              <a:t>על כל קבוצה לחקור אודות 3 רעיונות / המצאות שונות.</a:t>
            </a:r>
            <a:endParaRPr dirty="0"/>
          </a:p>
          <a:p>
            <a:pPr marL="457200" lvl="0" indent="-342900" algn="r" rtl="1">
              <a:lnSpc>
                <a:spcPct val="150000"/>
              </a:lnSpc>
              <a:spcBef>
                <a:spcPts val="0"/>
              </a:spcBef>
              <a:spcAft>
                <a:spcPts val="0"/>
              </a:spcAft>
              <a:buSzPts val="1800"/>
              <a:buChar char="❏"/>
            </a:pPr>
            <a:r>
              <a:rPr lang="iw" dirty="0"/>
              <a:t>לבחון כיצד נוצרו (בכאב אישי של היזם, באופן מקרי, באמצעות חדשנות)</a:t>
            </a:r>
            <a:endParaRPr dirty="0"/>
          </a:p>
          <a:p>
            <a:pPr marL="457200" lvl="0" indent="-342900" algn="r" rtl="1">
              <a:lnSpc>
                <a:spcPct val="150000"/>
              </a:lnSpc>
              <a:spcBef>
                <a:spcPts val="0"/>
              </a:spcBef>
              <a:spcAft>
                <a:spcPts val="0"/>
              </a:spcAft>
              <a:buSzPts val="1800"/>
              <a:buChar char="❏"/>
            </a:pPr>
            <a:r>
              <a:rPr lang="iw" dirty="0"/>
              <a:t>ולאיזו קבוצה מיזמים הם שייכים (אוקיינוס אדום או כחול) </a:t>
            </a:r>
            <a:endParaRPr lang="he-IL" dirty="0"/>
          </a:p>
          <a:p>
            <a:pPr marL="114300" lvl="0" indent="0" algn="r" rtl="1">
              <a:lnSpc>
                <a:spcPct val="150000"/>
              </a:lnSpc>
              <a:spcBef>
                <a:spcPts val="0"/>
              </a:spcBef>
              <a:spcAft>
                <a:spcPts val="0"/>
              </a:spcAft>
              <a:buSzPts val="1800"/>
              <a:buNone/>
            </a:pPr>
            <a:endParaRPr lang="he-IL" dirty="0">
              <a:solidFill>
                <a:schemeClr val="bg2">
                  <a:lumMod val="50000"/>
                </a:schemeClr>
              </a:solidFill>
            </a:endParaRPr>
          </a:p>
          <a:p>
            <a:pPr marL="0" lvl="0" indent="0" algn="l" rtl="1">
              <a:spcBef>
                <a:spcPts val="0"/>
              </a:spcBef>
              <a:spcAft>
                <a:spcPts val="0"/>
              </a:spcAft>
              <a:buClr>
                <a:schemeClr val="dk1"/>
              </a:buClr>
              <a:buSzPts val="1100"/>
              <a:buFont typeface="Arial"/>
              <a:buNone/>
            </a:pPr>
            <a:r>
              <a:rPr lang="en-US" sz="1800" dirty="0" err="1">
                <a:solidFill>
                  <a:schemeClr val="bg2">
                    <a:lumMod val="50000"/>
                  </a:schemeClr>
                </a:solidFill>
                <a:latin typeface="Helvetica Neue"/>
                <a:ea typeface="Helvetica Neue"/>
                <a:cs typeface="Helvetica Neue"/>
                <a:sym typeface="Helvetica Neue"/>
              </a:rPr>
              <a:t>AirBnB</a:t>
            </a:r>
            <a:endParaRPr lang="en-US" sz="1800" dirty="0">
              <a:solidFill>
                <a:schemeClr val="bg2">
                  <a:lumMod val="50000"/>
                </a:schemeClr>
              </a:solidFill>
              <a:latin typeface="Helvetica Neue"/>
              <a:ea typeface="Helvetica Neue"/>
              <a:cs typeface="Helvetica Neue"/>
              <a:sym typeface="Helvetica Neue"/>
            </a:endParaRPr>
          </a:p>
          <a:p>
            <a:pPr marL="0" lvl="0" indent="0" algn="l" rtl="1">
              <a:spcBef>
                <a:spcPts val="0"/>
              </a:spcBef>
              <a:spcAft>
                <a:spcPts val="0"/>
              </a:spcAft>
              <a:buClr>
                <a:schemeClr val="dk1"/>
              </a:buClr>
              <a:buSzPts val="1100"/>
              <a:buFont typeface="Arial"/>
              <a:buNone/>
            </a:pPr>
            <a:r>
              <a:rPr lang="en-US" sz="1800" dirty="0">
                <a:solidFill>
                  <a:schemeClr val="bg2">
                    <a:lumMod val="50000"/>
                  </a:schemeClr>
                </a:solidFill>
                <a:latin typeface="Helvetica Neue"/>
                <a:ea typeface="Helvetica Neue"/>
                <a:cs typeface="Helvetica Neue"/>
                <a:sym typeface="Helvetica Neue"/>
              </a:rPr>
              <a:t>D-ID</a:t>
            </a:r>
          </a:p>
          <a:p>
            <a:pPr marL="0" lvl="0" indent="0" algn="l" rtl="1">
              <a:spcBef>
                <a:spcPts val="0"/>
              </a:spcBef>
              <a:spcAft>
                <a:spcPts val="0"/>
              </a:spcAft>
              <a:buClr>
                <a:schemeClr val="dk1"/>
              </a:buClr>
              <a:buSzPts val="1100"/>
              <a:buFont typeface="Arial"/>
              <a:buNone/>
            </a:pPr>
            <a:r>
              <a:rPr lang="en-US" sz="1800" dirty="0">
                <a:solidFill>
                  <a:schemeClr val="bg2">
                    <a:lumMod val="50000"/>
                  </a:schemeClr>
                </a:solidFill>
                <a:latin typeface="Helvetica Neue"/>
                <a:ea typeface="Helvetica Neue"/>
                <a:cs typeface="Helvetica Neue"/>
                <a:sym typeface="Helvetica Neue"/>
              </a:rPr>
              <a:t>Uber</a:t>
            </a:r>
          </a:p>
          <a:p>
            <a:pPr marL="0" lvl="0" indent="0" algn="l" rtl="1">
              <a:spcBef>
                <a:spcPts val="0"/>
              </a:spcBef>
              <a:spcAft>
                <a:spcPts val="0"/>
              </a:spcAft>
              <a:buClr>
                <a:schemeClr val="dk1"/>
              </a:buClr>
              <a:buSzPts val="1100"/>
              <a:buFont typeface="Arial"/>
              <a:buNone/>
            </a:pPr>
            <a:r>
              <a:rPr lang="en-US" sz="1800" dirty="0">
                <a:solidFill>
                  <a:schemeClr val="bg2">
                    <a:lumMod val="50000"/>
                  </a:schemeClr>
                </a:solidFill>
                <a:latin typeface="Helvetica Neue"/>
                <a:ea typeface="Helvetica Neue"/>
                <a:cs typeface="Helvetica Neue"/>
                <a:sym typeface="Helvetica Neue"/>
              </a:rPr>
              <a:t>Netflix</a:t>
            </a:r>
            <a:br>
              <a:rPr lang="en-US" sz="1800" dirty="0">
                <a:solidFill>
                  <a:schemeClr val="bg2">
                    <a:lumMod val="50000"/>
                  </a:schemeClr>
                </a:solidFill>
                <a:latin typeface="Helvetica Neue"/>
                <a:ea typeface="Helvetica Neue"/>
                <a:cs typeface="Helvetica Neue"/>
                <a:sym typeface="Helvetica Neue"/>
              </a:rPr>
            </a:br>
            <a:r>
              <a:rPr lang="en-US" sz="1800" dirty="0">
                <a:solidFill>
                  <a:schemeClr val="bg2">
                    <a:lumMod val="50000"/>
                  </a:schemeClr>
                </a:solidFill>
                <a:latin typeface="Helvetica Neue"/>
                <a:ea typeface="Helvetica Neue"/>
                <a:cs typeface="Helvetica Neue"/>
                <a:sym typeface="Helvetica Neue"/>
              </a:rPr>
              <a:t>SpaceX</a:t>
            </a:r>
          </a:p>
          <a:p>
            <a:pPr marL="0" lvl="0" indent="0" algn="l" rtl="1">
              <a:spcBef>
                <a:spcPts val="0"/>
              </a:spcBef>
              <a:spcAft>
                <a:spcPts val="0"/>
              </a:spcAft>
              <a:buClr>
                <a:schemeClr val="dk1"/>
              </a:buClr>
              <a:buSzPts val="1100"/>
              <a:buFont typeface="Arial"/>
              <a:buNone/>
            </a:pPr>
            <a:r>
              <a:rPr lang="en-US" sz="1800" dirty="0">
                <a:solidFill>
                  <a:schemeClr val="bg2">
                    <a:lumMod val="50000"/>
                  </a:schemeClr>
                </a:solidFill>
                <a:latin typeface="Helvetica Neue"/>
                <a:sym typeface="Helvetica Neue"/>
              </a:rPr>
              <a:t>Waze</a:t>
            </a:r>
          </a:p>
          <a:p>
            <a:pPr marL="0" lvl="0" indent="0" algn="l" rtl="1">
              <a:spcBef>
                <a:spcPts val="0"/>
              </a:spcBef>
              <a:spcAft>
                <a:spcPts val="0"/>
              </a:spcAft>
              <a:buClr>
                <a:schemeClr val="dk1"/>
              </a:buClr>
              <a:buSzPts val="1100"/>
              <a:buFont typeface="Arial"/>
              <a:buNone/>
            </a:pPr>
            <a:r>
              <a:rPr lang="en-US" sz="1800" dirty="0">
                <a:solidFill>
                  <a:schemeClr val="bg2">
                    <a:lumMod val="50000"/>
                  </a:schemeClr>
                </a:solidFill>
                <a:latin typeface="Helvetica Neue"/>
                <a:sym typeface="Helvetica Neue"/>
              </a:rPr>
              <a:t>Chat-GPT</a:t>
            </a:r>
          </a:p>
          <a:p>
            <a:pPr marL="0" lvl="0" indent="0" algn="l" rtl="1">
              <a:spcBef>
                <a:spcPts val="0"/>
              </a:spcBef>
              <a:spcAft>
                <a:spcPts val="0"/>
              </a:spcAft>
              <a:buClr>
                <a:schemeClr val="dk1"/>
              </a:buClr>
              <a:buSzPts val="1100"/>
              <a:buFont typeface="Arial"/>
              <a:buNone/>
            </a:pPr>
            <a:r>
              <a:rPr lang="en-US" sz="1800" dirty="0">
                <a:solidFill>
                  <a:schemeClr val="bg2">
                    <a:lumMod val="50000"/>
                  </a:schemeClr>
                </a:solidFill>
                <a:latin typeface="Helvetica Neue"/>
                <a:sym typeface="Helvetica Neue"/>
              </a:rPr>
              <a:t>Spotify</a:t>
            </a:r>
          </a:p>
          <a:p>
            <a:pPr marL="0" lvl="0" indent="0" algn="l" rtl="1">
              <a:spcBef>
                <a:spcPts val="0"/>
              </a:spcBef>
              <a:spcAft>
                <a:spcPts val="0"/>
              </a:spcAft>
              <a:buClr>
                <a:schemeClr val="dk1"/>
              </a:buClr>
              <a:buSzPts val="1100"/>
              <a:buFont typeface="Arial"/>
              <a:buNone/>
            </a:pPr>
            <a:r>
              <a:rPr lang="en-US" sz="1800" dirty="0">
                <a:solidFill>
                  <a:schemeClr val="bg2">
                    <a:lumMod val="50000"/>
                  </a:schemeClr>
                </a:solidFill>
                <a:latin typeface="Helvetica Neue"/>
                <a:sym typeface="Helvetica Neue"/>
              </a:rPr>
              <a:t>Zoom</a:t>
            </a:r>
            <a:endParaRPr lang="he-IL" sz="1800" dirty="0">
              <a:solidFill>
                <a:schemeClr val="bg2">
                  <a:lumMod val="50000"/>
                </a:schemeClr>
              </a:solidFill>
              <a:latin typeface="Helvetica Neue"/>
              <a:sym typeface="Helvetica Neue"/>
            </a:endParaRPr>
          </a:p>
          <a:p>
            <a:pPr marL="0" lvl="0" indent="0" algn="l" rtl="1">
              <a:spcBef>
                <a:spcPts val="0"/>
              </a:spcBef>
              <a:spcAft>
                <a:spcPts val="0"/>
              </a:spcAft>
              <a:buClr>
                <a:schemeClr val="dk1"/>
              </a:buClr>
              <a:buSzPts val="1100"/>
              <a:buFont typeface="Arial"/>
              <a:buNone/>
            </a:pPr>
            <a:endParaRPr lang="en-US" dirty="0">
              <a:solidFill>
                <a:schemeClr val="bg2">
                  <a:lumMod val="50000"/>
                </a:schemeClr>
              </a:solidFill>
            </a:endParaRPr>
          </a:p>
          <a:p>
            <a:pPr marL="457200" lvl="0" indent="-342900" algn="r" rtl="1">
              <a:lnSpc>
                <a:spcPct val="150000"/>
              </a:lnSpc>
              <a:spcBef>
                <a:spcPts val="0"/>
              </a:spcBef>
              <a:spcAft>
                <a:spcPts val="0"/>
              </a:spcAft>
              <a:buSzPts val="1800"/>
              <a:buChar char="❏"/>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59197442fc_0_19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משימת טבלת המיזמים</a:t>
            </a:r>
            <a:endParaRPr/>
          </a:p>
        </p:txBody>
      </p:sp>
      <p:sp>
        <p:nvSpPr>
          <p:cNvPr id="125" name="Google Shape;125;g159197442fc_0_19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r" rtl="1">
              <a:lnSpc>
                <a:spcPct val="150000"/>
              </a:lnSpc>
              <a:spcBef>
                <a:spcPts val="0"/>
              </a:spcBef>
              <a:spcAft>
                <a:spcPts val="0"/>
              </a:spcAft>
              <a:buSzPts val="1800"/>
              <a:buChar char="●"/>
            </a:pPr>
            <a:r>
              <a:rPr lang="iw"/>
              <a:t>מרבית המיזמים הגדולים והמצליחים בעולם האם מיזמים שפועלים באסטרטגית האוקיינוס הכחול. </a:t>
            </a:r>
            <a:endParaRPr/>
          </a:p>
          <a:p>
            <a:pPr marL="457200" lvl="0" indent="-342900" algn="r" rtl="1">
              <a:lnSpc>
                <a:spcPct val="150000"/>
              </a:lnSpc>
              <a:spcBef>
                <a:spcPts val="0"/>
              </a:spcBef>
              <a:spcAft>
                <a:spcPts val="0"/>
              </a:spcAft>
              <a:buSzPts val="1800"/>
              <a:buChar char="●"/>
            </a:pPr>
            <a:r>
              <a:rPr lang="iw"/>
              <a:t>מציאת רעיון למיזם חדשני הוא לרוב משימה לא פשוטה, אך כאשר רעיון חדשני בעל ערך אמיתי נולד הוא בעל סיכויים גבוהים להיות הצלחה משמעותית. </a:t>
            </a:r>
            <a:endParaRPr/>
          </a:p>
          <a:p>
            <a:pPr marL="457200" lvl="0" indent="-342900" algn="r" rtl="1">
              <a:lnSpc>
                <a:spcPct val="150000"/>
              </a:lnSpc>
              <a:spcBef>
                <a:spcPts val="0"/>
              </a:spcBef>
              <a:spcAft>
                <a:spcPts val="0"/>
              </a:spcAft>
              <a:buSzPts val="1800"/>
              <a:buChar char="●"/>
            </a:pPr>
            <a:r>
              <a:rPr lang="iw"/>
              <a:t>ישנן דרכים שונות לחשוב על רעיון מוצלח שמספק ערך אמיתי. </a:t>
            </a:r>
            <a:endParaRPr/>
          </a:p>
          <a:p>
            <a:pPr marL="457200" lvl="0" indent="-342900" algn="r" rtl="1">
              <a:lnSpc>
                <a:spcPct val="150000"/>
              </a:lnSpc>
              <a:spcBef>
                <a:spcPts val="0"/>
              </a:spcBef>
              <a:spcAft>
                <a:spcPts val="0"/>
              </a:spcAft>
              <a:buSzPts val="1800"/>
              <a:buChar char="●"/>
            </a:pPr>
            <a:r>
              <a:rPr lang="iw"/>
              <a:t>עם זאת לרוב כשמנסים לחשוב על רעיון שכזה מגלים שהמשימה מעט מורכבת יותר </a:t>
            </a:r>
            <a:br>
              <a:rPr lang="iw"/>
            </a:br>
            <a:r>
              <a:rPr lang="iw"/>
              <a:t>(בגלל שהתהליך הוא למעשה מופשט) </a:t>
            </a:r>
            <a:endParaRPr/>
          </a:p>
          <a:p>
            <a:pPr marL="457200" lvl="0" indent="-342900" algn="r" rtl="1">
              <a:lnSpc>
                <a:spcPct val="150000"/>
              </a:lnSpc>
              <a:spcBef>
                <a:spcPts val="0"/>
              </a:spcBef>
              <a:spcAft>
                <a:spcPts val="0"/>
              </a:spcAft>
              <a:buSzPts val="1800"/>
              <a:buChar char="●"/>
            </a:pPr>
            <a:r>
              <a:rPr lang="iw"/>
              <a:t>כדי לחשוב על רעיונות גדולים קיימות שיטות שונות שעשויות לעזור בתהליך.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Effect transition="in" filter="fade">
                                      <p:cBhvr>
                                        <p:cTn id="7" dur="1000"/>
                                        <p:tgtEl>
                                          <p:spTgt spid="1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xEl>
                                              <p:pRg st="1" end="1"/>
                                            </p:txEl>
                                          </p:spTgt>
                                        </p:tgtEl>
                                        <p:attrNameLst>
                                          <p:attrName>style.visibility</p:attrName>
                                        </p:attrNameLst>
                                      </p:cBhvr>
                                      <p:to>
                                        <p:strVal val="visible"/>
                                      </p:to>
                                    </p:set>
                                    <p:animEffect transition="in" filter="fade">
                                      <p:cBhvr>
                                        <p:cTn id="12" dur="1000"/>
                                        <p:tgtEl>
                                          <p:spTgt spid="1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xEl>
                                              <p:pRg st="2" end="2"/>
                                            </p:txEl>
                                          </p:spTgt>
                                        </p:tgtEl>
                                        <p:attrNameLst>
                                          <p:attrName>style.visibility</p:attrName>
                                        </p:attrNameLst>
                                      </p:cBhvr>
                                      <p:to>
                                        <p:strVal val="visible"/>
                                      </p:to>
                                    </p:set>
                                    <p:animEffect transition="in" filter="fade">
                                      <p:cBhvr>
                                        <p:cTn id="17" dur="1000"/>
                                        <p:tgtEl>
                                          <p:spTgt spid="1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5">
                                            <p:txEl>
                                              <p:pRg st="3" end="3"/>
                                            </p:txEl>
                                          </p:spTgt>
                                        </p:tgtEl>
                                        <p:attrNameLst>
                                          <p:attrName>style.visibility</p:attrName>
                                        </p:attrNameLst>
                                      </p:cBhvr>
                                      <p:to>
                                        <p:strVal val="visible"/>
                                      </p:to>
                                    </p:set>
                                    <p:animEffect transition="in" filter="fade">
                                      <p:cBhvr>
                                        <p:cTn id="22" dur="1000"/>
                                        <p:tgtEl>
                                          <p:spTgt spid="1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5">
                                            <p:txEl>
                                              <p:pRg st="4" end="4"/>
                                            </p:txEl>
                                          </p:spTgt>
                                        </p:tgtEl>
                                        <p:attrNameLst>
                                          <p:attrName>style.visibility</p:attrName>
                                        </p:attrNameLst>
                                      </p:cBhvr>
                                      <p:to>
                                        <p:strVal val="visible"/>
                                      </p:to>
                                    </p:set>
                                    <p:animEffect transition="in" filter="fade">
                                      <p:cBhvr>
                                        <p:cTn id="27" dur="1000"/>
                                        <p:tgtEl>
                                          <p:spTgt spid="1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600"/>
              <a:buNone/>
            </a:pPr>
            <a:r>
              <a:rPr lang="iw"/>
              <a:t>חלק ב' - סיעור מוחות </a:t>
            </a:r>
            <a:endParaRPr/>
          </a:p>
          <a:p>
            <a:pPr marL="0" lvl="0" indent="0" algn="r" rtl="0">
              <a:lnSpc>
                <a:spcPct val="100000"/>
              </a:lnSpc>
              <a:spcBef>
                <a:spcPts val="0"/>
              </a:spcBef>
              <a:spcAft>
                <a:spcPts val="0"/>
              </a:spcAft>
              <a:buSzPts val="2600"/>
              <a:buNone/>
            </a:pPr>
            <a:endParaRPr/>
          </a:p>
        </p:txBody>
      </p:sp>
      <p:pic>
        <p:nvPicPr>
          <p:cNvPr id="131" name="Google Shape;131;p6"/>
          <p:cNvPicPr preferRelativeResize="0"/>
          <p:nvPr/>
        </p:nvPicPr>
        <p:blipFill rotWithShape="1">
          <a:blip r:embed="rId3">
            <a:alphaModFix/>
          </a:blip>
          <a:srcRect/>
          <a:stretch/>
        </p:blipFill>
        <p:spPr>
          <a:xfrm rot="14">
            <a:off x="101299" y="3986423"/>
            <a:ext cx="2092433" cy="1076103"/>
          </a:xfrm>
          <a:prstGeom prst="rect">
            <a:avLst/>
          </a:prstGeom>
          <a:noFill/>
          <a:ln>
            <a:noFill/>
          </a:ln>
        </p:spPr>
      </p:pic>
      <p:sp>
        <p:nvSpPr>
          <p:cNvPr id="132" name="Google Shape;132;p6"/>
          <p:cNvSpPr txBox="1"/>
          <p:nvPr/>
        </p:nvSpPr>
        <p:spPr>
          <a:xfrm>
            <a:off x="242375" y="1301600"/>
            <a:ext cx="8589900" cy="2647500"/>
          </a:xfrm>
          <a:prstGeom prst="rect">
            <a:avLst/>
          </a:prstGeom>
          <a:noFill/>
          <a:ln>
            <a:noFill/>
          </a:ln>
        </p:spPr>
        <p:txBody>
          <a:bodyPr spcFirstLastPara="1" wrap="square" lIns="91425" tIns="91425" rIns="91425" bIns="91425" anchor="t" anchorCtr="0">
            <a:spAutoFit/>
          </a:bodyPr>
          <a:lstStyle/>
          <a:p>
            <a:pPr marL="457200" lvl="0" indent="-330200" algn="r" rtl="1">
              <a:lnSpc>
                <a:spcPct val="150000"/>
              </a:lnSpc>
              <a:spcBef>
                <a:spcPts val="0"/>
              </a:spcBef>
              <a:spcAft>
                <a:spcPts val="0"/>
              </a:spcAft>
              <a:buSzPts val="1600"/>
              <a:buFont typeface="Calibri"/>
              <a:buChar char="●"/>
            </a:pPr>
            <a:r>
              <a:rPr lang="iw" sz="1600" b="1">
                <a:latin typeface="Calibri"/>
                <a:ea typeface="Calibri"/>
                <a:cs typeface="Calibri"/>
                <a:sym typeface="Calibri"/>
              </a:rPr>
              <a:t>סיעור מוחות </a:t>
            </a:r>
            <a:r>
              <a:rPr lang="iw" sz="1600">
                <a:latin typeface="Calibri"/>
                <a:ea typeface="Calibri"/>
                <a:cs typeface="Calibri"/>
                <a:sym typeface="Calibri"/>
              </a:rPr>
              <a:t>הוא כינוי לחשיבה בקבוצה.</a:t>
            </a:r>
            <a:endParaRPr sz="1600">
              <a:latin typeface="Calibri"/>
              <a:ea typeface="Calibri"/>
              <a:cs typeface="Calibri"/>
              <a:sym typeface="Calibri"/>
            </a:endParaRPr>
          </a:p>
          <a:p>
            <a:pPr marL="457200" lvl="0" indent="-330200" algn="r" rtl="1">
              <a:lnSpc>
                <a:spcPct val="150000"/>
              </a:lnSpc>
              <a:spcBef>
                <a:spcPts val="0"/>
              </a:spcBef>
              <a:spcAft>
                <a:spcPts val="0"/>
              </a:spcAft>
              <a:buSzPts val="1600"/>
              <a:buFont typeface="Calibri"/>
              <a:buChar char="●"/>
            </a:pPr>
            <a:r>
              <a:rPr lang="iw" sz="1600">
                <a:latin typeface="Calibri"/>
                <a:ea typeface="Calibri"/>
                <a:cs typeface="Calibri"/>
                <a:sym typeface="Calibri"/>
              </a:rPr>
              <a:t>ישיבה של מספר אנשים שמנסים לחשוב ולמצוא פתרונות באופן יצירתי כך שכל אדם יכול לספר רעיון או גישה מזווית שונה ובכך להגיע לפתרונות חכמים ויצירתיים יותר.  </a:t>
            </a:r>
            <a:endParaRPr sz="1600">
              <a:latin typeface="Calibri"/>
              <a:ea typeface="Calibri"/>
              <a:cs typeface="Calibri"/>
              <a:sym typeface="Calibri"/>
            </a:endParaRPr>
          </a:p>
          <a:p>
            <a:pPr marL="457200" lvl="0" indent="-330200" algn="r" rtl="1">
              <a:lnSpc>
                <a:spcPct val="150000"/>
              </a:lnSpc>
              <a:spcBef>
                <a:spcPts val="0"/>
              </a:spcBef>
              <a:spcAft>
                <a:spcPts val="0"/>
              </a:spcAft>
              <a:buSzPts val="1600"/>
              <a:buFont typeface="Calibri"/>
              <a:buChar char="●"/>
            </a:pPr>
            <a:r>
              <a:rPr lang="iw" sz="1600">
                <a:latin typeface="Calibri"/>
                <a:ea typeface="Calibri"/>
                <a:cs typeface="Calibri"/>
                <a:sym typeface="Calibri"/>
              </a:rPr>
              <a:t>המטרה המרכזית בסיעור מוחות- ליצור סערה של רעיונות, וככל שיהיו במפגש יותר אנשים כך יהיו יותר רעיונות. </a:t>
            </a:r>
            <a:endParaRPr sz="1600">
              <a:latin typeface="Calibri"/>
              <a:ea typeface="Calibri"/>
              <a:cs typeface="Calibri"/>
              <a:sym typeface="Calibri"/>
            </a:endParaRPr>
          </a:p>
          <a:p>
            <a:pPr marL="457200" lvl="0" indent="-330200" algn="r" rtl="1">
              <a:lnSpc>
                <a:spcPct val="150000"/>
              </a:lnSpc>
              <a:spcBef>
                <a:spcPts val="0"/>
              </a:spcBef>
              <a:spcAft>
                <a:spcPts val="0"/>
              </a:spcAft>
              <a:buSzPts val="1600"/>
              <a:buFont typeface="Calibri"/>
              <a:buChar char="●"/>
            </a:pPr>
            <a:r>
              <a:rPr lang="iw" sz="1600">
                <a:latin typeface="Calibri"/>
                <a:ea typeface="Calibri"/>
                <a:cs typeface="Calibri"/>
                <a:sym typeface="Calibri"/>
              </a:rPr>
              <a:t>ניתן להתייחס לתהליך סיעור מוחות עבור </a:t>
            </a:r>
            <a:r>
              <a:rPr lang="iw" sz="1600" b="1">
                <a:latin typeface="Calibri"/>
                <a:ea typeface="Calibri"/>
                <a:cs typeface="Calibri"/>
                <a:sym typeface="Calibri"/>
              </a:rPr>
              <a:t>הגדרת הבעיה</a:t>
            </a:r>
            <a:r>
              <a:rPr lang="iw" sz="1600">
                <a:latin typeface="Calibri"/>
                <a:ea typeface="Calibri"/>
                <a:cs typeface="Calibri"/>
                <a:sym typeface="Calibri"/>
              </a:rPr>
              <a:t>.</a:t>
            </a:r>
            <a:endParaRPr sz="1600">
              <a:latin typeface="Calibri"/>
              <a:ea typeface="Calibri"/>
              <a:cs typeface="Calibri"/>
              <a:sym typeface="Calibri"/>
            </a:endParaRPr>
          </a:p>
          <a:p>
            <a:pPr marL="457200" lvl="0" indent="-330200" algn="r" rtl="1">
              <a:lnSpc>
                <a:spcPct val="150000"/>
              </a:lnSpc>
              <a:spcBef>
                <a:spcPts val="0"/>
              </a:spcBef>
              <a:spcAft>
                <a:spcPts val="0"/>
              </a:spcAft>
              <a:buSzPts val="1600"/>
              <a:buFont typeface="Calibri"/>
              <a:buChar char="●"/>
            </a:pPr>
            <a:r>
              <a:rPr lang="iw" sz="1600">
                <a:latin typeface="Calibri"/>
                <a:ea typeface="Calibri"/>
                <a:cs typeface="Calibri"/>
                <a:sym typeface="Calibri"/>
              </a:rPr>
              <a:t>ניסיון לאתר בעיה עם "כאב" אמיתי כזה שפתרון או מענה לבעיה צפוי לספק ערך משמעותי. </a:t>
            </a:r>
            <a:endParaRPr sz="1600">
              <a:latin typeface="Calibri"/>
              <a:ea typeface="Calibri"/>
              <a:cs typeface="Calibri"/>
              <a:sym typeface="Calibri"/>
            </a:endParaRPr>
          </a:p>
          <a:p>
            <a:pPr marL="457200" lvl="0" indent="-330200" algn="r" rtl="1">
              <a:lnSpc>
                <a:spcPct val="150000"/>
              </a:lnSpc>
              <a:spcBef>
                <a:spcPts val="0"/>
              </a:spcBef>
              <a:spcAft>
                <a:spcPts val="0"/>
              </a:spcAft>
              <a:buSzPts val="1600"/>
              <a:buFont typeface="Calibri"/>
              <a:buChar char="●"/>
            </a:pPr>
            <a:r>
              <a:rPr lang="iw" sz="1600">
                <a:latin typeface="Calibri"/>
                <a:ea typeface="Calibri"/>
                <a:cs typeface="Calibri"/>
                <a:sym typeface="Calibri"/>
              </a:rPr>
              <a:t>ניתן להתייחס לתהליך סיעור המוחות עבור מציאת הפתרון (הרעיון) הטוב ביותר לבעיה. </a:t>
            </a:r>
            <a:endParaRPr sz="16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xEl>
                                              <p:pRg st="0" end="0"/>
                                            </p:txEl>
                                          </p:spTgt>
                                        </p:tgtEl>
                                        <p:attrNameLst>
                                          <p:attrName>style.visibility</p:attrName>
                                        </p:attrNameLst>
                                      </p:cBhvr>
                                      <p:to>
                                        <p:strVal val="visible"/>
                                      </p:to>
                                    </p:set>
                                    <p:animEffect transition="in" filter="fade">
                                      <p:cBhvr>
                                        <p:cTn id="7" dur="1000"/>
                                        <p:tgtEl>
                                          <p:spTgt spid="1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xEl>
                                              <p:pRg st="1" end="1"/>
                                            </p:txEl>
                                          </p:spTgt>
                                        </p:tgtEl>
                                        <p:attrNameLst>
                                          <p:attrName>style.visibility</p:attrName>
                                        </p:attrNameLst>
                                      </p:cBhvr>
                                      <p:to>
                                        <p:strVal val="visible"/>
                                      </p:to>
                                    </p:set>
                                    <p:animEffect transition="in" filter="fade">
                                      <p:cBhvr>
                                        <p:cTn id="12" dur="1000"/>
                                        <p:tgtEl>
                                          <p:spTgt spid="1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
                                            <p:txEl>
                                              <p:pRg st="2" end="2"/>
                                            </p:txEl>
                                          </p:spTgt>
                                        </p:tgtEl>
                                        <p:attrNameLst>
                                          <p:attrName>style.visibility</p:attrName>
                                        </p:attrNameLst>
                                      </p:cBhvr>
                                      <p:to>
                                        <p:strVal val="visible"/>
                                      </p:to>
                                    </p:set>
                                    <p:animEffect transition="in" filter="fade">
                                      <p:cBhvr>
                                        <p:cTn id="17" dur="1000"/>
                                        <p:tgtEl>
                                          <p:spTgt spid="1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2">
                                            <p:txEl>
                                              <p:pRg st="3" end="3"/>
                                            </p:txEl>
                                          </p:spTgt>
                                        </p:tgtEl>
                                        <p:attrNameLst>
                                          <p:attrName>style.visibility</p:attrName>
                                        </p:attrNameLst>
                                      </p:cBhvr>
                                      <p:to>
                                        <p:strVal val="visible"/>
                                      </p:to>
                                    </p:set>
                                    <p:animEffect transition="in" filter="fade">
                                      <p:cBhvr>
                                        <p:cTn id="22" dur="1000"/>
                                        <p:tgtEl>
                                          <p:spTgt spid="1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2">
                                            <p:txEl>
                                              <p:pRg st="4" end="4"/>
                                            </p:txEl>
                                          </p:spTgt>
                                        </p:tgtEl>
                                        <p:attrNameLst>
                                          <p:attrName>style.visibility</p:attrName>
                                        </p:attrNameLst>
                                      </p:cBhvr>
                                      <p:to>
                                        <p:strVal val="visible"/>
                                      </p:to>
                                    </p:set>
                                    <p:animEffect transition="in" filter="fade">
                                      <p:cBhvr>
                                        <p:cTn id="27" dur="1000"/>
                                        <p:tgtEl>
                                          <p:spTgt spid="13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2">
                                            <p:txEl>
                                              <p:pRg st="5" end="5"/>
                                            </p:txEl>
                                          </p:spTgt>
                                        </p:tgtEl>
                                        <p:attrNameLst>
                                          <p:attrName>style.visibility</p:attrName>
                                        </p:attrNameLst>
                                      </p:cBhvr>
                                      <p:to>
                                        <p:strVal val="visible"/>
                                      </p:to>
                                    </p:set>
                                    <p:animEffect transition="in" filter="fade">
                                      <p:cBhvr>
                                        <p:cTn id="32" dur="1000"/>
                                        <p:tgtEl>
                                          <p:spTgt spid="1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159197442fc_0_21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600"/>
              <a:buNone/>
            </a:pPr>
            <a:r>
              <a:rPr lang="iw"/>
              <a:t>חלק ב' - סיעור מוחות </a:t>
            </a:r>
            <a:endParaRPr/>
          </a:p>
          <a:p>
            <a:pPr marL="0" lvl="0" indent="0" algn="r" rtl="0">
              <a:lnSpc>
                <a:spcPct val="100000"/>
              </a:lnSpc>
              <a:spcBef>
                <a:spcPts val="0"/>
              </a:spcBef>
              <a:spcAft>
                <a:spcPts val="0"/>
              </a:spcAft>
              <a:buSzPts val="2600"/>
              <a:buNone/>
            </a:pPr>
            <a:endParaRPr/>
          </a:p>
        </p:txBody>
      </p:sp>
      <p:sp>
        <p:nvSpPr>
          <p:cNvPr id="138" name="Google Shape;138;g159197442fc_0_213"/>
          <p:cNvSpPr txBox="1"/>
          <p:nvPr/>
        </p:nvSpPr>
        <p:spPr>
          <a:xfrm>
            <a:off x="242375" y="1301600"/>
            <a:ext cx="8589900" cy="2647500"/>
          </a:xfrm>
          <a:prstGeom prst="rect">
            <a:avLst/>
          </a:prstGeom>
          <a:noFill/>
          <a:ln>
            <a:noFill/>
          </a:ln>
        </p:spPr>
        <p:txBody>
          <a:bodyPr spcFirstLastPara="1" wrap="square" lIns="91425" tIns="91425" rIns="91425" bIns="91425" anchor="t" anchorCtr="0">
            <a:spAutoFit/>
          </a:bodyPr>
          <a:lstStyle/>
          <a:p>
            <a:pPr marL="0" lvl="0" indent="0" algn="r" rtl="1">
              <a:lnSpc>
                <a:spcPct val="150000"/>
              </a:lnSpc>
              <a:spcBef>
                <a:spcPts val="0"/>
              </a:spcBef>
              <a:spcAft>
                <a:spcPts val="0"/>
              </a:spcAft>
              <a:buNone/>
            </a:pPr>
            <a:r>
              <a:rPr lang="iw" sz="1600">
                <a:latin typeface="Calibri"/>
                <a:ea typeface="Calibri"/>
                <a:cs typeface="Calibri"/>
                <a:sym typeface="Calibri"/>
              </a:rPr>
              <a:t>מבוסס על  4 עקרונות ומטרות:</a:t>
            </a:r>
            <a:endParaRPr sz="1600">
              <a:latin typeface="Calibri"/>
              <a:ea typeface="Calibri"/>
              <a:cs typeface="Calibri"/>
              <a:sym typeface="Calibri"/>
            </a:endParaRPr>
          </a:p>
          <a:p>
            <a:pPr marL="457200" lvl="0" indent="-330200" algn="r" rtl="1">
              <a:lnSpc>
                <a:spcPct val="150000"/>
              </a:lnSpc>
              <a:spcBef>
                <a:spcPts val="0"/>
              </a:spcBef>
              <a:spcAft>
                <a:spcPts val="0"/>
              </a:spcAft>
              <a:buSzPts val="1600"/>
              <a:buFont typeface="Calibri"/>
              <a:buChar char="●"/>
            </a:pPr>
            <a:r>
              <a:rPr lang="iw" sz="1600" b="1">
                <a:latin typeface="Calibri"/>
                <a:ea typeface="Calibri"/>
                <a:cs typeface="Calibri"/>
                <a:sym typeface="Calibri"/>
              </a:rPr>
              <a:t>כמות רבה של רעיונות / פתרונות מגוונים</a:t>
            </a:r>
            <a:r>
              <a:rPr lang="iw" sz="1600">
                <a:latin typeface="Calibri"/>
                <a:ea typeface="Calibri"/>
                <a:cs typeface="Calibri"/>
                <a:sym typeface="Calibri"/>
              </a:rPr>
              <a:t> - להפיק במפגש מספר רב ככל הניתן של בעיות שונות (או פתרונות שונים כאשר כבר הגדרנו את הבעיה) </a:t>
            </a:r>
            <a:endParaRPr sz="1600">
              <a:latin typeface="Calibri"/>
              <a:ea typeface="Calibri"/>
              <a:cs typeface="Calibri"/>
              <a:sym typeface="Calibri"/>
            </a:endParaRPr>
          </a:p>
          <a:p>
            <a:pPr marL="457200" lvl="0" indent="-330200" algn="r" rtl="1">
              <a:lnSpc>
                <a:spcPct val="150000"/>
              </a:lnSpc>
              <a:spcBef>
                <a:spcPts val="0"/>
              </a:spcBef>
              <a:spcAft>
                <a:spcPts val="0"/>
              </a:spcAft>
              <a:buSzPts val="1600"/>
              <a:buFont typeface="Calibri"/>
              <a:buChar char="●"/>
            </a:pPr>
            <a:r>
              <a:rPr lang="iw" sz="1600" b="1">
                <a:latin typeface="Calibri"/>
                <a:ea typeface="Calibri"/>
                <a:cs typeface="Calibri"/>
                <a:sym typeface="Calibri"/>
              </a:rPr>
              <a:t>יצירתיות </a:t>
            </a:r>
            <a:r>
              <a:rPr lang="iw" sz="1600">
                <a:latin typeface="Calibri"/>
                <a:ea typeface="Calibri"/>
                <a:cs typeface="Calibri"/>
                <a:sym typeface="Calibri"/>
              </a:rPr>
              <a:t>- עבור פתרון בעיות חשוב לנסות להיות יצירתיים ולדון גם בפתרונות שנראים לא קשורים תחילה. </a:t>
            </a:r>
            <a:endParaRPr sz="1600">
              <a:latin typeface="Calibri"/>
              <a:ea typeface="Calibri"/>
              <a:cs typeface="Calibri"/>
              <a:sym typeface="Calibri"/>
            </a:endParaRPr>
          </a:p>
          <a:p>
            <a:pPr marL="457200" lvl="0" indent="-330200" algn="r" rtl="1">
              <a:lnSpc>
                <a:spcPct val="150000"/>
              </a:lnSpc>
              <a:spcBef>
                <a:spcPts val="0"/>
              </a:spcBef>
              <a:spcAft>
                <a:spcPts val="0"/>
              </a:spcAft>
              <a:buSzPts val="1600"/>
              <a:buFont typeface="Calibri"/>
              <a:buChar char="●"/>
            </a:pPr>
            <a:r>
              <a:rPr lang="iw" sz="1600" b="1">
                <a:latin typeface="Calibri"/>
                <a:ea typeface="Calibri"/>
                <a:cs typeface="Calibri"/>
                <a:sym typeface="Calibri"/>
              </a:rPr>
              <a:t>פתיחות </a:t>
            </a:r>
            <a:r>
              <a:rPr lang="iw" sz="1600">
                <a:latin typeface="Calibri"/>
                <a:ea typeface="Calibri"/>
                <a:cs typeface="Calibri"/>
                <a:sym typeface="Calibri"/>
              </a:rPr>
              <a:t>- חשוב לזכור שאין נכון ולא נכון ולכן אסור להתבייש ואסור להעביר ביקורת על רעיונות של אחרים</a:t>
            </a:r>
            <a:endParaRPr sz="1600">
              <a:latin typeface="Calibri"/>
              <a:ea typeface="Calibri"/>
              <a:cs typeface="Calibri"/>
              <a:sym typeface="Calibri"/>
            </a:endParaRPr>
          </a:p>
          <a:p>
            <a:pPr marL="457200" lvl="0" indent="-330200" algn="r" rtl="1">
              <a:lnSpc>
                <a:spcPct val="150000"/>
              </a:lnSpc>
              <a:spcBef>
                <a:spcPts val="0"/>
              </a:spcBef>
              <a:spcAft>
                <a:spcPts val="0"/>
              </a:spcAft>
              <a:buSzPts val="1600"/>
              <a:buFont typeface="Calibri"/>
              <a:buChar char="●"/>
            </a:pPr>
            <a:r>
              <a:rPr lang="iw" sz="1600" b="1">
                <a:latin typeface="Calibri"/>
                <a:ea typeface="Calibri"/>
                <a:cs typeface="Calibri"/>
                <a:sym typeface="Calibri"/>
              </a:rPr>
              <a:t>שיתוף פעולה </a:t>
            </a:r>
            <a:r>
              <a:rPr lang="iw" sz="1600">
                <a:latin typeface="Calibri"/>
                <a:ea typeface="Calibri"/>
                <a:cs typeface="Calibri"/>
                <a:sym typeface="Calibri"/>
              </a:rPr>
              <a:t>- במקום לחשוב מדוע בעיה מסוימת היא לא טובה או מדוע פתרון מסוים לא יכול לעבוד. נסו לחשוב באופן חיובי כיצד הבעיה כן יכולה להיות בעלת חשיבות או כיצד הפתרון כן יכול לעבוד.    </a:t>
            </a:r>
            <a:endParaRPr sz="16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animEffect transition="in" filter="fade">
                                      <p:cBhvr>
                                        <p:cTn id="7" dur="1000"/>
                                        <p:tgtEl>
                                          <p:spTgt spid="1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xEl>
                                              <p:pRg st="1" end="1"/>
                                            </p:txEl>
                                          </p:spTgt>
                                        </p:tgtEl>
                                        <p:attrNameLst>
                                          <p:attrName>style.visibility</p:attrName>
                                        </p:attrNameLst>
                                      </p:cBhvr>
                                      <p:to>
                                        <p:strVal val="visible"/>
                                      </p:to>
                                    </p:set>
                                    <p:animEffect transition="in" filter="fade">
                                      <p:cBhvr>
                                        <p:cTn id="12" dur="1000"/>
                                        <p:tgtEl>
                                          <p:spTgt spid="1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8">
                                            <p:txEl>
                                              <p:pRg st="2" end="2"/>
                                            </p:txEl>
                                          </p:spTgt>
                                        </p:tgtEl>
                                        <p:attrNameLst>
                                          <p:attrName>style.visibility</p:attrName>
                                        </p:attrNameLst>
                                      </p:cBhvr>
                                      <p:to>
                                        <p:strVal val="visible"/>
                                      </p:to>
                                    </p:set>
                                    <p:animEffect transition="in" filter="fade">
                                      <p:cBhvr>
                                        <p:cTn id="17" dur="1000"/>
                                        <p:tgtEl>
                                          <p:spTgt spid="1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
                                            <p:txEl>
                                              <p:pRg st="3" end="3"/>
                                            </p:txEl>
                                          </p:spTgt>
                                        </p:tgtEl>
                                        <p:attrNameLst>
                                          <p:attrName>style.visibility</p:attrName>
                                        </p:attrNameLst>
                                      </p:cBhvr>
                                      <p:to>
                                        <p:strVal val="visible"/>
                                      </p:to>
                                    </p:set>
                                    <p:animEffect transition="in" filter="fade">
                                      <p:cBhvr>
                                        <p:cTn id="22" dur="1000"/>
                                        <p:tgtEl>
                                          <p:spTgt spid="1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8">
                                            <p:txEl>
                                              <p:pRg st="4" end="4"/>
                                            </p:txEl>
                                          </p:spTgt>
                                        </p:tgtEl>
                                        <p:attrNameLst>
                                          <p:attrName>style.visibility</p:attrName>
                                        </p:attrNameLst>
                                      </p:cBhvr>
                                      <p:to>
                                        <p:strVal val="visible"/>
                                      </p:to>
                                    </p:set>
                                    <p:animEffect transition="in" filter="fade">
                                      <p:cBhvr>
                                        <p:cTn id="27" dur="1000"/>
                                        <p:tgtEl>
                                          <p:spTgt spid="1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159197442fc_0_20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600"/>
              <a:buNone/>
            </a:pPr>
            <a:r>
              <a:rPr lang="iw"/>
              <a:t>טכניקות לביצוע סיעור מוחות יצירתי</a:t>
            </a:r>
            <a:endParaRPr/>
          </a:p>
          <a:p>
            <a:pPr marL="0" lvl="0" indent="0" algn="r" rtl="0">
              <a:lnSpc>
                <a:spcPct val="100000"/>
              </a:lnSpc>
              <a:spcBef>
                <a:spcPts val="0"/>
              </a:spcBef>
              <a:spcAft>
                <a:spcPts val="0"/>
              </a:spcAft>
              <a:buSzPts val="2600"/>
              <a:buNone/>
            </a:pPr>
            <a:endParaRPr/>
          </a:p>
        </p:txBody>
      </p:sp>
      <p:pic>
        <p:nvPicPr>
          <p:cNvPr id="144" name="Google Shape;144;g159197442fc_0_205" descr="Original Post: http://www.verticalmeasures.com/content/six-creative-ways-to-brainstorm-ideas/&#10;&#10;Do you ever have an issue developing ideas? Here are six creative ways to overcome hitting a roadblock when generating ideas.&#10;&#10;Website: http://www.verticalmeasures.com&#10;Facebook: http://www.facebook.com/verticalmeasures&#10;Twitter: http://twitter.com/verticalmeasure" title="Six Creative Ways To Brainstorm Ideas">
            <a:hlinkClick r:id="rId3"/>
          </p:cNvPr>
          <p:cNvPicPr preferRelativeResize="0"/>
          <p:nvPr/>
        </p:nvPicPr>
        <p:blipFill>
          <a:blip r:embed="rId4">
            <a:alphaModFix/>
          </a:blip>
          <a:stretch>
            <a:fillRect/>
          </a:stretch>
        </p:blipFill>
        <p:spPr>
          <a:xfrm>
            <a:off x="2080937" y="1152425"/>
            <a:ext cx="4982125" cy="3736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159197442fc_0_222"/>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600"/>
              <a:buNone/>
            </a:pPr>
            <a:r>
              <a:rPr lang="iw"/>
              <a:t>טכניקות לביצוע סיעור מוחות יצירתי</a:t>
            </a:r>
            <a:endParaRPr/>
          </a:p>
          <a:p>
            <a:pPr marL="0" lvl="0" indent="0" algn="r" rtl="0">
              <a:lnSpc>
                <a:spcPct val="100000"/>
              </a:lnSpc>
              <a:spcBef>
                <a:spcPts val="0"/>
              </a:spcBef>
              <a:spcAft>
                <a:spcPts val="0"/>
              </a:spcAft>
              <a:buSzPts val="2600"/>
              <a:buNone/>
            </a:pPr>
            <a:endParaRPr/>
          </a:p>
        </p:txBody>
      </p:sp>
      <p:sp>
        <p:nvSpPr>
          <p:cNvPr id="150" name="Google Shape;150;g159197442fc_0_222"/>
          <p:cNvSpPr txBox="1">
            <a:spLocks noGrp="1"/>
          </p:cNvSpPr>
          <p:nvPr>
            <p:ph type="body" idx="1"/>
          </p:nvPr>
        </p:nvSpPr>
        <p:spPr>
          <a:xfrm>
            <a:off x="311700" y="1255850"/>
            <a:ext cx="8679300" cy="3600300"/>
          </a:xfrm>
          <a:prstGeom prst="rect">
            <a:avLst/>
          </a:prstGeom>
          <a:noFill/>
          <a:ln>
            <a:noFill/>
          </a:ln>
        </p:spPr>
        <p:txBody>
          <a:bodyPr spcFirstLastPara="1" wrap="square" lIns="91425" tIns="91425" rIns="91425" bIns="91425" anchor="t" anchorCtr="0">
            <a:noAutofit/>
          </a:bodyPr>
          <a:lstStyle/>
          <a:p>
            <a:pPr marL="457200" lvl="0" indent="-323850" algn="r" rtl="1">
              <a:lnSpc>
                <a:spcPct val="150000"/>
              </a:lnSpc>
              <a:spcBef>
                <a:spcPts val="0"/>
              </a:spcBef>
              <a:spcAft>
                <a:spcPts val="0"/>
              </a:spcAft>
              <a:buClr>
                <a:srgbClr val="000000"/>
              </a:buClr>
              <a:buSzPts val="1500"/>
              <a:buFont typeface="Helvetica Neue"/>
              <a:buAutoNum type="arabicPeriod"/>
            </a:pPr>
            <a:r>
              <a:rPr lang="iw" sz="1500" b="1">
                <a:solidFill>
                  <a:srgbClr val="000000"/>
                </a:solidFill>
              </a:rPr>
              <a:t>ייצוג ויזואלי - </a:t>
            </a:r>
            <a:r>
              <a:rPr lang="iw" sz="1500">
                <a:solidFill>
                  <a:srgbClr val="000000"/>
                </a:solidFill>
              </a:rPr>
              <a:t>נסו לצייר או להציג באופן ויזואלי את הרעיון שלכם. </a:t>
            </a:r>
            <a:endParaRPr sz="1500">
              <a:solidFill>
                <a:srgbClr val="000000"/>
              </a:solidFill>
            </a:endParaRPr>
          </a:p>
          <a:p>
            <a:pPr marL="457200" lvl="0" indent="-323850" algn="r" rtl="1">
              <a:lnSpc>
                <a:spcPct val="150000"/>
              </a:lnSpc>
              <a:spcBef>
                <a:spcPts val="0"/>
              </a:spcBef>
              <a:spcAft>
                <a:spcPts val="0"/>
              </a:spcAft>
              <a:buClr>
                <a:srgbClr val="000000"/>
              </a:buClr>
              <a:buSzPts val="1500"/>
              <a:buFont typeface="Helvetica Neue"/>
              <a:buAutoNum type="arabicPeriod"/>
            </a:pPr>
            <a:r>
              <a:rPr lang="iw" sz="1500" b="1">
                <a:solidFill>
                  <a:srgbClr val="000000"/>
                </a:solidFill>
              </a:rPr>
              <a:t>ציור אלמנטים קשורים - </a:t>
            </a:r>
            <a:r>
              <a:rPr lang="iw" sz="1500">
                <a:solidFill>
                  <a:srgbClr val="000000"/>
                </a:solidFill>
              </a:rPr>
              <a:t>חשבו על נושא מסוים, והתחילו לצייר שרטוטים לא שלמים סיבוב. לאחר מכן נסו לחבר בין ההיבטים הציורים השונים כדי לנסות ליצור רעיון חדש.</a:t>
            </a:r>
            <a:endParaRPr sz="1500">
              <a:solidFill>
                <a:srgbClr val="000000"/>
              </a:solidFill>
            </a:endParaRPr>
          </a:p>
          <a:p>
            <a:pPr marL="457200" lvl="0" indent="-323850" algn="r" rtl="1">
              <a:lnSpc>
                <a:spcPct val="150000"/>
              </a:lnSpc>
              <a:spcBef>
                <a:spcPts val="0"/>
              </a:spcBef>
              <a:spcAft>
                <a:spcPts val="0"/>
              </a:spcAft>
              <a:buClr>
                <a:srgbClr val="000000"/>
              </a:buClr>
              <a:buSzPts val="1500"/>
              <a:buFont typeface="Helvetica Neue"/>
              <a:buAutoNum type="arabicPeriod"/>
            </a:pPr>
            <a:r>
              <a:rPr lang="iw" sz="1500" b="1">
                <a:solidFill>
                  <a:srgbClr val="000000"/>
                </a:solidFill>
              </a:rPr>
              <a:t>פעולות מטלטלות חשיבה - </a:t>
            </a:r>
            <a:r>
              <a:rPr lang="iw" sz="1500">
                <a:solidFill>
                  <a:srgbClr val="000000"/>
                </a:solidFill>
              </a:rPr>
              <a:t>נסו להסתכל על דברים באופן חדש ושונה. לדוגמא שנו את הסביבה החיצונית שלכם באופן שונה והתחילו לדבר על מצבים השונים והתגובות השונות במטרה להפיק דפוסי חשיבה חדשים. </a:t>
            </a:r>
            <a:endParaRPr sz="1500">
              <a:solidFill>
                <a:srgbClr val="000000"/>
              </a:solidFill>
            </a:endParaRPr>
          </a:p>
          <a:p>
            <a:pPr marL="457200" lvl="0" indent="-323850" algn="r" rtl="1">
              <a:lnSpc>
                <a:spcPct val="150000"/>
              </a:lnSpc>
              <a:spcBef>
                <a:spcPts val="0"/>
              </a:spcBef>
              <a:spcAft>
                <a:spcPts val="0"/>
              </a:spcAft>
              <a:buClr>
                <a:srgbClr val="000000"/>
              </a:buClr>
              <a:buSzPts val="1500"/>
              <a:buFont typeface="Helvetica Neue"/>
              <a:buAutoNum type="arabicPeriod"/>
            </a:pPr>
            <a:r>
              <a:rPr lang="iw" sz="1500" b="1">
                <a:solidFill>
                  <a:srgbClr val="000000"/>
                </a:solidFill>
              </a:rPr>
              <a:t>פרק והרכב מחדש - </a:t>
            </a:r>
            <a:r>
              <a:rPr lang="iw" sz="1500">
                <a:solidFill>
                  <a:srgbClr val="000000"/>
                </a:solidFill>
              </a:rPr>
              <a:t>נסו לפרק מחשבה / בעיה / רעיונות לשלבים ולאחר מכן נסו להרכיב אותה מחדש בצורה שונה</a:t>
            </a:r>
            <a:endParaRPr sz="1500">
              <a:solidFill>
                <a:srgbClr val="000000"/>
              </a:solidFill>
            </a:endParaRPr>
          </a:p>
          <a:p>
            <a:pPr marL="457200" lvl="0" indent="-323850" algn="r" rtl="1">
              <a:lnSpc>
                <a:spcPct val="150000"/>
              </a:lnSpc>
              <a:spcBef>
                <a:spcPts val="0"/>
              </a:spcBef>
              <a:spcAft>
                <a:spcPts val="0"/>
              </a:spcAft>
              <a:buClr>
                <a:srgbClr val="000000"/>
              </a:buClr>
              <a:buSzPts val="1500"/>
              <a:buFont typeface="Helvetica Neue"/>
              <a:buAutoNum type="arabicPeriod"/>
            </a:pPr>
            <a:r>
              <a:rPr lang="iw" sz="1500" b="1">
                <a:solidFill>
                  <a:srgbClr val="000000"/>
                </a:solidFill>
              </a:rPr>
              <a:t>פסימי מול אופטימי - </a:t>
            </a:r>
            <a:r>
              <a:rPr lang="iw" sz="1500">
                <a:solidFill>
                  <a:srgbClr val="000000"/>
                </a:solidFill>
              </a:rPr>
              <a:t>כאשר אתם דנים בבעיה / פתרון נסו ליצור שייח של אופטימי ופסימי סביב הרעיון. הציגו בעיה ולאחר מכן פתרון אפשרי לה וכך הלאה </a:t>
            </a:r>
            <a:endParaRPr sz="1500">
              <a:solidFill>
                <a:srgbClr val="000000"/>
              </a:solidFill>
            </a:endParaRPr>
          </a:p>
          <a:p>
            <a:pPr marL="457200" lvl="0" indent="-323850" algn="r" rtl="1">
              <a:lnSpc>
                <a:spcPct val="150000"/>
              </a:lnSpc>
              <a:spcBef>
                <a:spcPts val="0"/>
              </a:spcBef>
              <a:spcAft>
                <a:spcPts val="0"/>
              </a:spcAft>
              <a:buClr>
                <a:srgbClr val="000000"/>
              </a:buClr>
              <a:buSzPts val="1500"/>
              <a:buFont typeface="Helvetica Neue"/>
              <a:buAutoNum type="arabicPeriod"/>
            </a:pPr>
            <a:r>
              <a:rPr lang="iw" sz="1500" b="1">
                <a:solidFill>
                  <a:srgbClr val="000000"/>
                </a:solidFill>
              </a:rPr>
              <a:t>רנדומליות - </a:t>
            </a:r>
            <a:r>
              <a:rPr lang="iw" sz="1500">
                <a:solidFill>
                  <a:srgbClr val="000000"/>
                </a:solidFill>
              </a:rPr>
              <a:t>נסו לחבר בין נושא חשיבה מוסים, מחשבה אחרת שעלתה לכם וחץ רנדומלי. נסו לחבר את הגורמים הללו לעיצוב נושא לבעיה או לפתרון. </a:t>
            </a:r>
            <a:endParaRPr sz="1500">
              <a:solidFill>
                <a:srgbClr val="000000"/>
              </a:solidFill>
            </a:endParaRPr>
          </a:p>
          <a:p>
            <a:pPr marL="0" lvl="0" indent="0" algn="l" rtl="0">
              <a:lnSpc>
                <a:spcPct val="150000"/>
              </a:lnSpc>
              <a:spcBef>
                <a:spcPts val="0"/>
              </a:spcBef>
              <a:spcAft>
                <a:spcPts val="1600"/>
              </a:spcAft>
              <a:buSzPts val="1300"/>
              <a:buNone/>
            </a:pP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animEffect transition="in" filter="fade">
                                      <p:cBhvr>
                                        <p:cTn id="7" dur="1000"/>
                                        <p:tgtEl>
                                          <p:spTgt spid="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
                                            <p:txEl>
                                              <p:pRg st="1" end="1"/>
                                            </p:txEl>
                                          </p:spTgt>
                                        </p:tgtEl>
                                        <p:attrNameLst>
                                          <p:attrName>style.visibility</p:attrName>
                                        </p:attrNameLst>
                                      </p:cBhvr>
                                      <p:to>
                                        <p:strVal val="visible"/>
                                      </p:to>
                                    </p:set>
                                    <p:animEffect transition="in" filter="fade">
                                      <p:cBhvr>
                                        <p:cTn id="12" dur="1000"/>
                                        <p:tgtEl>
                                          <p:spTgt spid="1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
                                            <p:txEl>
                                              <p:pRg st="2" end="2"/>
                                            </p:txEl>
                                          </p:spTgt>
                                        </p:tgtEl>
                                        <p:attrNameLst>
                                          <p:attrName>style.visibility</p:attrName>
                                        </p:attrNameLst>
                                      </p:cBhvr>
                                      <p:to>
                                        <p:strVal val="visible"/>
                                      </p:to>
                                    </p:set>
                                    <p:animEffect transition="in" filter="fade">
                                      <p:cBhvr>
                                        <p:cTn id="17" dur="1000"/>
                                        <p:tgtEl>
                                          <p:spTgt spid="1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
                                            <p:txEl>
                                              <p:pRg st="3" end="3"/>
                                            </p:txEl>
                                          </p:spTgt>
                                        </p:tgtEl>
                                        <p:attrNameLst>
                                          <p:attrName>style.visibility</p:attrName>
                                        </p:attrNameLst>
                                      </p:cBhvr>
                                      <p:to>
                                        <p:strVal val="visible"/>
                                      </p:to>
                                    </p:set>
                                    <p:animEffect transition="in" filter="fade">
                                      <p:cBhvr>
                                        <p:cTn id="22" dur="1000"/>
                                        <p:tgtEl>
                                          <p:spTgt spid="1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0">
                                            <p:txEl>
                                              <p:pRg st="4" end="4"/>
                                            </p:txEl>
                                          </p:spTgt>
                                        </p:tgtEl>
                                        <p:attrNameLst>
                                          <p:attrName>style.visibility</p:attrName>
                                        </p:attrNameLst>
                                      </p:cBhvr>
                                      <p:to>
                                        <p:strVal val="visible"/>
                                      </p:to>
                                    </p:set>
                                    <p:animEffect transition="in" filter="fade">
                                      <p:cBhvr>
                                        <p:cTn id="27" dur="1000"/>
                                        <p:tgtEl>
                                          <p:spTgt spid="1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0">
                                            <p:txEl>
                                              <p:pRg st="5" end="5"/>
                                            </p:txEl>
                                          </p:spTgt>
                                        </p:tgtEl>
                                        <p:attrNameLst>
                                          <p:attrName>style.visibility</p:attrName>
                                        </p:attrNameLst>
                                      </p:cBhvr>
                                      <p:to>
                                        <p:strVal val="visible"/>
                                      </p:to>
                                    </p:set>
                                    <p:animEffect transition="in" filter="fade">
                                      <p:cBhvr>
                                        <p:cTn id="32" dur="1000"/>
                                        <p:tgtEl>
                                          <p:spTgt spid="1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0">
                                            <p:txEl>
                                              <p:pRg st="6" end="6"/>
                                            </p:txEl>
                                          </p:spTgt>
                                        </p:tgtEl>
                                        <p:attrNameLst>
                                          <p:attrName>style.visibility</p:attrName>
                                        </p:attrNameLst>
                                      </p:cBhvr>
                                      <p:to>
                                        <p:strVal val="visible"/>
                                      </p:to>
                                    </p:set>
                                    <p:animEffect transition="in" filter="fade">
                                      <p:cBhvr>
                                        <p:cTn id="37" dur="1000"/>
                                        <p:tgtEl>
                                          <p:spTgt spid="1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g159197442fc_0_8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מה אתם מכירים באינטרנט</a:t>
            </a:r>
            <a:endParaRPr dirty="0"/>
          </a:p>
        </p:txBody>
      </p:sp>
      <p:sp>
        <p:nvSpPr>
          <p:cNvPr id="39" name="Google Shape;39;g159197442fc_0_86"/>
          <p:cNvSpPr txBox="1">
            <a:spLocks noGrp="1"/>
          </p:cNvSpPr>
          <p:nvPr>
            <p:ph type="body" idx="1"/>
          </p:nvPr>
        </p:nvSpPr>
        <p:spPr>
          <a:xfrm>
            <a:off x="140625" y="1152425"/>
            <a:ext cx="8736000" cy="3302700"/>
          </a:xfrm>
          <a:prstGeom prst="rect">
            <a:avLst/>
          </a:prstGeom>
        </p:spPr>
        <p:txBody>
          <a:bodyPr spcFirstLastPara="1" wrap="square" lIns="91425" tIns="91425" rIns="91425" bIns="91425" anchor="t" anchorCtr="0">
            <a:normAutofit/>
          </a:bodyPr>
          <a:lstStyle/>
          <a:p>
            <a:pPr marL="457200" lvl="0" indent="-342900" algn="r" rtl="1">
              <a:lnSpc>
                <a:spcPct val="150000"/>
              </a:lnSpc>
              <a:spcBef>
                <a:spcPts val="0"/>
              </a:spcBef>
              <a:spcAft>
                <a:spcPts val="0"/>
              </a:spcAft>
              <a:buSzPts val="1800"/>
              <a:buChar char="●"/>
            </a:pPr>
            <a:r>
              <a:rPr lang="he-IL" dirty="0"/>
              <a:t>מנועי חיפוש ( גוגל , בינג' וכו ..)</a:t>
            </a:r>
            <a:endParaRPr dirty="0"/>
          </a:p>
          <a:p>
            <a:pPr marL="457200" lvl="0" indent="-342900" algn="r" rtl="1">
              <a:lnSpc>
                <a:spcPct val="150000"/>
              </a:lnSpc>
              <a:spcBef>
                <a:spcPts val="0"/>
              </a:spcBef>
              <a:spcAft>
                <a:spcPts val="0"/>
              </a:spcAft>
              <a:buSzPts val="1800"/>
              <a:buChar char="●"/>
            </a:pPr>
            <a:r>
              <a:rPr lang="he-IL" dirty="0"/>
              <a:t>אתרי מידע ( ויקיפדיה סטאק אוברפלואו )</a:t>
            </a:r>
            <a:endParaRPr dirty="0"/>
          </a:p>
          <a:p>
            <a:pPr marL="457200" lvl="0" indent="-342900" algn="r" rtl="1">
              <a:lnSpc>
                <a:spcPct val="150000"/>
              </a:lnSpc>
              <a:spcBef>
                <a:spcPts val="0"/>
              </a:spcBef>
              <a:spcAft>
                <a:spcPts val="0"/>
              </a:spcAft>
              <a:buSzPts val="1800"/>
              <a:buChar char="●"/>
            </a:pPr>
            <a:r>
              <a:rPr lang="he-IL" dirty="0"/>
              <a:t>חדשות ( </a:t>
            </a:r>
            <a:r>
              <a:rPr lang="en-US" dirty="0" err="1"/>
              <a:t>ynet</a:t>
            </a:r>
            <a:r>
              <a:rPr lang="he-IL" dirty="0"/>
              <a:t> , מאקו חמ"ל )</a:t>
            </a:r>
          </a:p>
          <a:p>
            <a:pPr marL="457200" lvl="0" indent="-342900" algn="r" rtl="1">
              <a:lnSpc>
                <a:spcPct val="150000"/>
              </a:lnSpc>
              <a:spcBef>
                <a:spcPts val="0"/>
              </a:spcBef>
              <a:spcAft>
                <a:spcPts val="0"/>
              </a:spcAft>
              <a:buSzPts val="1800"/>
              <a:buChar char="●"/>
            </a:pPr>
            <a:r>
              <a:rPr lang="he-IL" dirty="0"/>
              <a:t>רשתות חברתיות ( טיקוטוק , פייסבוק אינסטגרם</a:t>
            </a:r>
          </a:p>
          <a:p>
            <a:pPr marL="457200" lvl="0" indent="-342900" algn="r" rtl="1">
              <a:lnSpc>
                <a:spcPct val="150000"/>
              </a:lnSpc>
              <a:spcBef>
                <a:spcPts val="0"/>
              </a:spcBef>
              <a:spcAft>
                <a:spcPts val="0"/>
              </a:spcAft>
              <a:buSzPts val="1800"/>
              <a:buChar char="●"/>
            </a:pPr>
            <a:r>
              <a:rPr lang="he-IL" dirty="0"/>
              <a:t>שירותים ( בנק , שירותים ממשלתיים  ,האתר של אחריי )</a:t>
            </a:r>
          </a:p>
          <a:p>
            <a:pPr marL="457200" lvl="0" indent="-342900" algn="r" rtl="1">
              <a:lnSpc>
                <a:spcPct val="150000"/>
              </a:lnSpc>
              <a:spcBef>
                <a:spcPts val="0"/>
              </a:spcBef>
              <a:spcAft>
                <a:spcPts val="0"/>
              </a:spcAft>
              <a:buSzPts val="1800"/>
              <a:buChar char="●"/>
            </a:pPr>
            <a:r>
              <a:rPr lang="he-IL" dirty="0"/>
              <a:t>אפליקציות רשת</a:t>
            </a:r>
          </a:p>
          <a:p>
            <a:pPr marL="457200" lvl="0" indent="-342900" algn="r" rtl="1">
              <a:lnSpc>
                <a:spcPct val="150000"/>
              </a:lnSpc>
              <a:spcBef>
                <a:spcPts val="0"/>
              </a:spcBef>
              <a:spcAft>
                <a:spcPts val="0"/>
              </a:spcAft>
              <a:buSzPts val="1800"/>
              <a:buChar char="●"/>
            </a:pPr>
            <a:endParaRPr dirty="0"/>
          </a:p>
        </p:txBody>
      </p:sp>
      <p:pic>
        <p:nvPicPr>
          <p:cNvPr id="40" name="Google Shape;40;g159197442fc_0_86"/>
          <p:cNvPicPr preferRelativeResize="0"/>
          <p:nvPr/>
        </p:nvPicPr>
        <p:blipFill rotWithShape="1">
          <a:blip r:embed="rId3">
            <a:alphaModFix/>
          </a:blip>
          <a:srcRect/>
          <a:stretch/>
        </p:blipFill>
        <p:spPr>
          <a:xfrm>
            <a:off x="140625" y="3781772"/>
            <a:ext cx="2300125" cy="1150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10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xEl>
                                              <p:pRg st="1" end="1"/>
                                            </p:txEl>
                                          </p:spTgt>
                                        </p:tgtEl>
                                        <p:attrNameLst>
                                          <p:attrName>style.visibility</p:attrName>
                                        </p:attrNameLst>
                                      </p:cBhvr>
                                      <p:to>
                                        <p:strVal val="visible"/>
                                      </p:to>
                                    </p:set>
                                    <p:animEffect transition="in" filter="fade">
                                      <p:cBhvr>
                                        <p:cTn id="12" dur="1000"/>
                                        <p:tgtEl>
                                          <p:spTgt spid="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xEl>
                                              <p:pRg st="2" end="2"/>
                                            </p:txEl>
                                          </p:spTgt>
                                        </p:tgtEl>
                                        <p:attrNameLst>
                                          <p:attrName>style.visibility</p:attrName>
                                        </p:attrNameLst>
                                      </p:cBhvr>
                                      <p:to>
                                        <p:strVal val="visible"/>
                                      </p:to>
                                    </p:set>
                                    <p:animEffect transition="in" filter="fade">
                                      <p:cBhvr>
                                        <p:cTn id="17" dur="1000"/>
                                        <p:tgtEl>
                                          <p:spTgt spid="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xEl>
                                              <p:pRg st="3" end="3"/>
                                            </p:txEl>
                                          </p:spTgt>
                                        </p:tgtEl>
                                        <p:attrNameLst>
                                          <p:attrName>style.visibility</p:attrName>
                                        </p:attrNameLst>
                                      </p:cBhvr>
                                      <p:to>
                                        <p:strVal val="visible"/>
                                      </p:to>
                                    </p:set>
                                    <p:animEffect transition="in" filter="fade">
                                      <p:cBhvr>
                                        <p:cTn id="22" dur="1000"/>
                                        <p:tgtEl>
                                          <p:spTgt spid="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xEl>
                                              <p:pRg st="4" end="4"/>
                                            </p:txEl>
                                          </p:spTgt>
                                        </p:tgtEl>
                                        <p:attrNameLst>
                                          <p:attrName>style.visibility</p:attrName>
                                        </p:attrNameLst>
                                      </p:cBhvr>
                                      <p:to>
                                        <p:strVal val="visible"/>
                                      </p:to>
                                    </p:set>
                                    <p:animEffect transition="in" filter="fade">
                                      <p:cBhvr>
                                        <p:cTn id="27" dur="1000"/>
                                        <p:tgtEl>
                                          <p:spTgt spid="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xEl>
                                              <p:pRg st="5" end="5"/>
                                            </p:txEl>
                                          </p:spTgt>
                                        </p:tgtEl>
                                        <p:attrNameLst>
                                          <p:attrName>style.visibility</p:attrName>
                                        </p:attrNameLst>
                                      </p:cBhvr>
                                      <p:to>
                                        <p:strVal val="visible"/>
                                      </p:to>
                                    </p:set>
                                    <p:animEffect transition="in" filter="fade">
                                      <p:cBhvr>
                                        <p:cTn id="32" dur="1000"/>
                                        <p:tgtEl>
                                          <p:spTgt spid="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59197442fc_0_2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חלק ג - יזמות, רעיונות ומציאת ערך בעולם הנתונים</a:t>
            </a:r>
            <a:endParaRPr/>
          </a:p>
        </p:txBody>
      </p:sp>
      <p:sp>
        <p:nvSpPr>
          <p:cNvPr id="156" name="Google Shape;156;g159197442fc_0_230"/>
          <p:cNvSpPr txBox="1">
            <a:spLocks noGrp="1"/>
          </p:cNvSpPr>
          <p:nvPr>
            <p:ph type="body" idx="1"/>
          </p:nvPr>
        </p:nvSpPr>
        <p:spPr>
          <a:xfrm>
            <a:off x="311700" y="1311225"/>
            <a:ext cx="8520600" cy="33027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iw" sz="1600"/>
              <a:t>כל צוות צריך לבחור סט נתונים אחד או שניים.</a:t>
            </a:r>
            <a:endParaRPr sz="1600"/>
          </a:p>
          <a:p>
            <a:pPr marL="0" lvl="0" indent="0" algn="r" rtl="1">
              <a:spcBef>
                <a:spcPts val="1200"/>
              </a:spcBef>
              <a:spcAft>
                <a:spcPts val="0"/>
              </a:spcAft>
              <a:buNone/>
            </a:pPr>
            <a:r>
              <a:rPr lang="iw" sz="1600"/>
              <a:t>עבור סט הנתונים יש לבצע סיעור מוחות ולהגדיר את המאפיינים הבאים: </a:t>
            </a:r>
            <a:endParaRPr sz="1600"/>
          </a:p>
          <a:p>
            <a:pPr marL="457200" lvl="0" indent="0" algn="r" rtl="1">
              <a:spcBef>
                <a:spcPts val="1200"/>
              </a:spcBef>
              <a:spcAft>
                <a:spcPts val="0"/>
              </a:spcAft>
              <a:buNone/>
            </a:pPr>
            <a:r>
              <a:rPr lang="iw" sz="1600"/>
              <a:t>1. ניתוח מהו התחום / התעשייה בהם עוסק נושא סט הנתונים. </a:t>
            </a:r>
            <a:endParaRPr sz="1600"/>
          </a:p>
          <a:p>
            <a:pPr marL="457200" lvl="0" indent="0" algn="r" rtl="1">
              <a:spcBef>
                <a:spcPts val="1200"/>
              </a:spcBef>
              <a:spcAft>
                <a:spcPts val="0"/>
              </a:spcAft>
              <a:buNone/>
            </a:pPr>
            <a:r>
              <a:rPr lang="iw" sz="1600"/>
              <a:t>2. מי "השחקנים" / גורמים העשויים להיות מעורבים בתהליך. {איתור מי סובל מהבעיה}</a:t>
            </a:r>
            <a:endParaRPr sz="1600"/>
          </a:p>
          <a:p>
            <a:pPr marL="457200" lvl="0" indent="0" algn="r" rtl="1">
              <a:spcBef>
                <a:spcPts val="1200"/>
              </a:spcBef>
              <a:spcAft>
                <a:spcPts val="0"/>
              </a:spcAft>
              <a:buNone/>
            </a:pPr>
            <a:r>
              <a:rPr lang="iw" sz="1600"/>
              <a:t>3. איזה תהליך או תהליכים סט הנתונים מייצג. {תיאור התהליך המתרחש}</a:t>
            </a:r>
            <a:endParaRPr sz="1600"/>
          </a:p>
          <a:p>
            <a:pPr marL="457200" lvl="0" indent="0" algn="r" rtl="1">
              <a:spcBef>
                <a:spcPts val="1200"/>
              </a:spcBef>
              <a:spcAft>
                <a:spcPts val="0"/>
              </a:spcAft>
              <a:buNone/>
            </a:pPr>
            <a:r>
              <a:rPr lang="iw" sz="1600"/>
              <a:t>4. אילו בעיות / "כאבים" / קשיים יתכנו לגורמים המעורבים בתהליך. {מציאת הבעיה}</a:t>
            </a:r>
            <a:endParaRPr sz="1600"/>
          </a:p>
          <a:p>
            <a:pPr marL="457200" lvl="0" indent="0" algn="r" rtl="1">
              <a:spcBef>
                <a:spcPts val="1200"/>
              </a:spcBef>
              <a:spcAft>
                <a:spcPts val="1200"/>
              </a:spcAft>
              <a:buNone/>
            </a:pPr>
            <a:r>
              <a:rPr lang="iw" sz="1600"/>
              <a:t>5. איזה ערך ניתן להפיק עובר הגורמים השונים מתוך הנתונים. {אילו פתרונות מבוססי נתונים ניתן לספק}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7"/>
          <p:cNvPicPr preferRelativeResize="0"/>
          <p:nvPr/>
        </p:nvPicPr>
        <p:blipFill rotWithShape="1">
          <a:blip r:embed="rId3">
            <a:alphaModFix/>
          </a:blip>
          <a:srcRect/>
          <a:stretch/>
        </p:blipFill>
        <p:spPr>
          <a:xfrm>
            <a:off x="191900" y="1512125"/>
            <a:ext cx="2511725" cy="2511725"/>
          </a:xfrm>
          <a:prstGeom prst="rect">
            <a:avLst/>
          </a:prstGeom>
          <a:noFill/>
          <a:ln>
            <a:noFill/>
          </a:ln>
        </p:spPr>
      </p:pic>
      <p:sp>
        <p:nvSpPr>
          <p:cNvPr id="162" name="Google Shape;162;p7"/>
          <p:cNvSpPr txBox="1">
            <a:spLocks noGrp="1"/>
          </p:cNvSpPr>
          <p:nvPr>
            <p:ph type="title"/>
          </p:nvPr>
        </p:nvSpPr>
        <p:spPr>
          <a:xfrm>
            <a:off x="311700" y="4899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kickstarter</a:t>
            </a:r>
            <a:endParaRPr/>
          </a:p>
        </p:txBody>
      </p:sp>
      <p:pic>
        <p:nvPicPr>
          <p:cNvPr id="163" name="Google Shape;163;p7" descr="Have you heard of Kickstarter, but not sure what it is or how it works? Don't worry, we'll help you out! Watch this short video to learn about what Kickstarter is, and how it works.&#10;&#10;Do you learn better by reading? A text version is available at:&#10;https://techboomers.com/t/what-is-kickstarter&#10;&#10;Visit http://www.techboomers.com for over 100 free courses on all of today's most popular websites &amp; apps!" title="What is Kickstarter &amp; How Does it Work?">
            <a:hlinkClick r:id="rId4"/>
          </p:cNvPr>
          <p:cNvPicPr preferRelativeResize="0"/>
          <p:nvPr/>
        </p:nvPicPr>
        <p:blipFill>
          <a:blip r:embed="rId5">
            <a:alphaModFix/>
          </a:blip>
          <a:stretch>
            <a:fillRect/>
          </a:stretch>
        </p:blipFill>
        <p:spPr>
          <a:xfrm>
            <a:off x="3500825" y="1152425"/>
            <a:ext cx="5103125" cy="3827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79c4f7d182_0_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מימון המונים</a:t>
            </a:r>
            <a:endParaRPr/>
          </a:p>
        </p:txBody>
      </p:sp>
      <p:sp>
        <p:nvSpPr>
          <p:cNvPr id="169" name="Google Shape;169;g179c4f7d182_0_1"/>
          <p:cNvSpPr txBox="1">
            <a:spLocks noGrp="1"/>
          </p:cNvSpPr>
          <p:nvPr>
            <p:ph type="body" idx="1"/>
          </p:nvPr>
        </p:nvSpPr>
        <p:spPr>
          <a:xfrm>
            <a:off x="311700" y="1214150"/>
            <a:ext cx="8520600" cy="3302700"/>
          </a:xfrm>
          <a:prstGeom prst="rect">
            <a:avLst/>
          </a:prstGeom>
        </p:spPr>
        <p:txBody>
          <a:bodyPr spcFirstLastPara="1" wrap="square" lIns="91425" tIns="91425" rIns="91425" bIns="91425" anchor="t" anchorCtr="0">
            <a:normAutofit/>
          </a:bodyPr>
          <a:lstStyle/>
          <a:p>
            <a:pPr marL="457200" lvl="0" indent="-330200" algn="r" rtl="1">
              <a:lnSpc>
                <a:spcPct val="150000"/>
              </a:lnSpc>
              <a:spcBef>
                <a:spcPts val="0"/>
              </a:spcBef>
              <a:spcAft>
                <a:spcPts val="0"/>
              </a:spcAft>
              <a:buSzPts val="1600"/>
              <a:buChar char="❖"/>
            </a:pPr>
            <a:r>
              <a:rPr lang="iw" sz="1600"/>
              <a:t>מימון המונים הוא דרך לגייס כספים בעזרת הקהל.</a:t>
            </a:r>
            <a:endParaRPr sz="1600"/>
          </a:p>
          <a:p>
            <a:pPr marL="457200" lvl="0" indent="-330200" algn="r" rtl="1">
              <a:lnSpc>
                <a:spcPct val="150000"/>
              </a:lnSpc>
              <a:spcBef>
                <a:spcPts val="0"/>
              </a:spcBef>
              <a:spcAft>
                <a:spcPts val="0"/>
              </a:spcAft>
              <a:buSzPts val="1600"/>
              <a:buChar char="❖"/>
            </a:pPr>
            <a:r>
              <a:rPr lang="iw" sz="1600"/>
              <a:t>החברה משווקת את המוצר שלה, עוד לפני שהוא גמור, ומזמינה את הקהל לקחת חלק בהקמה שלו.</a:t>
            </a:r>
            <a:endParaRPr sz="1600"/>
          </a:p>
          <a:p>
            <a:pPr marL="457200" lvl="0" indent="-330200" algn="r" rtl="1">
              <a:lnSpc>
                <a:spcPct val="150000"/>
              </a:lnSpc>
              <a:spcBef>
                <a:spcPts val="0"/>
              </a:spcBef>
              <a:spcAft>
                <a:spcPts val="0"/>
              </a:spcAft>
              <a:buSzPts val="1600"/>
              <a:buChar char="❖"/>
            </a:pPr>
            <a:r>
              <a:rPr lang="iw" sz="1600"/>
              <a:t>לקוחות קונים את המוצר ונותנים את האמון שלהם בחברה, שהיא תשתמש בכספים על מנת לקדם את ייצור המוצר, כך שברגע שהוא יהיה מוכן, אותם הלקוחות יהיו הראשונים לקבל אותו.</a:t>
            </a:r>
            <a:endParaRPr sz="1600"/>
          </a:p>
        </p:txBody>
      </p:sp>
      <p:pic>
        <p:nvPicPr>
          <p:cNvPr id="170" name="Google Shape;170;g179c4f7d182_0_1"/>
          <p:cNvPicPr preferRelativeResize="0"/>
          <p:nvPr/>
        </p:nvPicPr>
        <p:blipFill>
          <a:blip r:embed="rId3">
            <a:alphaModFix/>
          </a:blip>
          <a:stretch>
            <a:fillRect/>
          </a:stretch>
        </p:blipFill>
        <p:spPr>
          <a:xfrm>
            <a:off x="89800" y="2773450"/>
            <a:ext cx="4135600" cy="220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8"/>
          <p:cNvSpPr txBox="1"/>
          <p:nvPr/>
        </p:nvSpPr>
        <p:spPr>
          <a:xfrm>
            <a:off x="3096850" y="1197325"/>
            <a:ext cx="5797800" cy="3685800"/>
          </a:xfrm>
          <a:prstGeom prst="rect">
            <a:avLst/>
          </a:prstGeom>
          <a:noFill/>
          <a:ln>
            <a:noFill/>
          </a:ln>
        </p:spPr>
        <p:txBody>
          <a:bodyPr spcFirstLastPara="1" wrap="square" lIns="91425" tIns="91425" rIns="91425" bIns="91425" anchor="ctr" anchorCtr="0">
            <a:noAutofit/>
          </a:bodyPr>
          <a:lstStyle/>
          <a:p>
            <a:pPr marL="0" marR="0" lvl="0" indent="0" algn="r" rtl="1">
              <a:lnSpc>
                <a:spcPct val="150000"/>
              </a:lnSpc>
              <a:spcBef>
                <a:spcPts val="0"/>
              </a:spcBef>
              <a:spcAft>
                <a:spcPts val="0"/>
              </a:spcAft>
              <a:buClr>
                <a:srgbClr val="000000"/>
              </a:buClr>
              <a:buSzPts val="1200"/>
              <a:buFont typeface="Arial"/>
              <a:buNone/>
            </a:pPr>
            <a:r>
              <a:rPr lang="iw" sz="1600" i="0" u="none" strike="noStrike" cap="none">
                <a:solidFill>
                  <a:srgbClr val="000000"/>
                </a:solidFill>
                <a:latin typeface="Calibri"/>
                <a:ea typeface="Calibri"/>
                <a:cs typeface="Calibri"/>
                <a:sym typeface="Calibri"/>
              </a:rPr>
              <a:t>1. משתנה ID - מזהה הפרויקט שפורסם באתר</a:t>
            </a:r>
            <a:endParaRPr sz="1600" i="0" u="none" strike="noStrike" cap="none">
              <a:solidFill>
                <a:srgbClr val="000000"/>
              </a:solidFill>
              <a:latin typeface="Calibri"/>
              <a:ea typeface="Calibri"/>
              <a:cs typeface="Calibri"/>
              <a:sym typeface="Calibri"/>
            </a:endParaRPr>
          </a:p>
          <a:p>
            <a:pPr marL="0" marR="0" lvl="0" indent="0" algn="r" rtl="1">
              <a:lnSpc>
                <a:spcPct val="150000"/>
              </a:lnSpc>
              <a:spcBef>
                <a:spcPts val="0"/>
              </a:spcBef>
              <a:spcAft>
                <a:spcPts val="0"/>
              </a:spcAft>
              <a:buClr>
                <a:srgbClr val="000000"/>
              </a:buClr>
              <a:buSzPts val="1200"/>
              <a:buFont typeface="Arial"/>
              <a:buNone/>
            </a:pPr>
            <a:r>
              <a:rPr lang="iw" sz="1600" i="0" u="none" strike="noStrike" cap="none">
                <a:solidFill>
                  <a:srgbClr val="000000"/>
                </a:solidFill>
                <a:latin typeface="Calibri"/>
                <a:ea typeface="Calibri"/>
                <a:cs typeface="Calibri"/>
                <a:sym typeface="Calibri"/>
              </a:rPr>
              <a:t>2.</a:t>
            </a:r>
            <a:r>
              <a:rPr lang="iw" sz="1600" b="1" i="0" u="none" strike="noStrike" cap="none">
                <a:solidFill>
                  <a:srgbClr val="000000"/>
                </a:solidFill>
                <a:latin typeface="Calibri"/>
                <a:ea typeface="Calibri"/>
                <a:cs typeface="Calibri"/>
                <a:sym typeface="Calibri"/>
              </a:rPr>
              <a:t> </a:t>
            </a:r>
            <a:r>
              <a:rPr lang="iw" sz="1600" i="0" u="none" strike="noStrike" cap="none">
                <a:solidFill>
                  <a:srgbClr val="000000"/>
                </a:solidFill>
                <a:latin typeface="Calibri"/>
                <a:ea typeface="Calibri"/>
                <a:cs typeface="Calibri"/>
                <a:sym typeface="Calibri"/>
              </a:rPr>
              <a:t>משתנה name - שם הפרויקט </a:t>
            </a:r>
            <a:endParaRPr sz="1600" i="0" u="none" strike="noStrike" cap="none">
              <a:solidFill>
                <a:srgbClr val="000000"/>
              </a:solidFill>
              <a:latin typeface="Calibri"/>
              <a:ea typeface="Calibri"/>
              <a:cs typeface="Calibri"/>
              <a:sym typeface="Calibri"/>
            </a:endParaRPr>
          </a:p>
          <a:p>
            <a:pPr marL="0" marR="0" lvl="0" indent="0" algn="r" rtl="1">
              <a:lnSpc>
                <a:spcPct val="150000"/>
              </a:lnSpc>
              <a:spcBef>
                <a:spcPts val="0"/>
              </a:spcBef>
              <a:spcAft>
                <a:spcPts val="0"/>
              </a:spcAft>
              <a:buClr>
                <a:srgbClr val="000000"/>
              </a:buClr>
              <a:buSzPts val="1200"/>
              <a:buFont typeface="Arial"/>
              <a:buNone/>
            </a:pPr>
            <a:r>
              <a:rPr lang="iw" sz="1600" i="0" u="none" strike="noStrike" cap="none">
                <a:solidFill>
                  <a:srgbClr val="000000"/>
                </a:solidFill>
                <a:latin typeface="Calibri"/>
                <a:ea typeface="Calibri"/>
                <a:cs typeface="Calibri"/>
                <a:sym typeface="Calibri"/>
              </a:rPr>
              <a:t>3.משתנה category - קטגורית הפרויקט </a:t>
            </a:r>
            <a:endParaRPr sz="1600" i="0" u="none" strike="noStrike" cap="none">
              <a:solidFill>
                <a:srgbClr val="000000"/>
              </a:solidFill>
              <a:latin typeface="Calibri"/>
              <a:ea typeface="Calibri"/>
              <a:cs typeface="Calibri"/>
              <a:sym typeface="Calibri"/>
            </a:endParaRPr>
          </a:p>
          <a:p>
            <a:pPr marL="0" marR="0" lvl="0" indent="0" algn="r" rtl="1">
              <a:lnSpc>
                <a:spcPct val="150000"/>
              </a:lnSpc>
              <a:spcBef>
                <a:spcPts val="0"/>
              </a:spcBef>
              <a:spcAft>
                <a:spcPts val="0"/>
              </a:spcAft>
              <a:buClr>
                <a:srgbClr val="000000"/>
              </a:buClr>
              <a:buSzPts val="1200"/>
              <a:buFont typeface="Arial"/>
              <a:buNone/>
            </a:pPr>
            <a:r>
              <a:rPr lang="iw" sz="1600" i="0" u="none" strike="noStrike" cap="none">
                <a:solidFill>
                  <a:srgbClr val="000000"/>
                </a:solidFill>
                <a:latin typeface="Calibri"/>
                <a:ea typeface="Calibri"/>
                <a:cs typeface="Calibri"/>
                <a:sym typeface="Calibri"/>
              </a:rPr>
              <a:t>4.משתנה main category - ענף / תחום</a:t>
            </a:r>
            <a:endParaRPr sz="1600" i="0" u="none" strike="noStrike" cap="none">
              <a:solidFill>
                <a:srgbClr val="000000"/>
              </a:solidFill>
              <a:latin typeface="Calibri"/>
              <a:ea typeface="Calibri"/>
              <a:cs typeface="Calibri"/>
              <a:sym typeface="Calibri"/>
            </a:endParaRPr>
          </a:p>
          <a:p>
            <a:pPr marL="0" marR="0" lvl="0" indent="0" algn="r" rtl="1">
              <a:lnSpc>
                <a:spcPct val="150000"/>
              </a:lnSpc>
              <a:spcBef>
                <a:spcPts val="0"/>
              </a:spcBef>
              <a:spcAft>
                <a:spcPts val="0"/>
              </a:spcAft>
              <a:buClr>
                <a:srgbClr val="000000"/>
              </a:buClr>
              <a:buSzPts val="1200"/>
              <a:buFont typeface="Arial"/>
              <a:buNone/>
            </a:pPr>
            <a:r>
              <a:rPr lang="iw" sz="1600" i="0" u="none" strike="noStrike" cap="none">
                <a:solidFill>
                  <a:srgbClr val="000000"/>
                </a:solidFill>
                <a:latin typeface="Calibri"/>
                <a:ea typeface="Calibri"/>
                <a:cs typeface="Calibri"/>
                <a:sym typeface="Calibri"/>
              </a:rPr>
              <a:t>5. משתנה currency - מטבע (דולר / שקל) </a:t>
            </a:r>
            <a:endParaRPr sz="1600" i="0" u="none" strike="noStrike" cap="none">
              <a:solidFill>
                <a:srgbClr val="000000"/>
              </a:solidFill>
              <a:latin typeface="Calibri"/>
              <a:ea typeface="Calibri"/>
              <a:cs typeface="Calibri"/>
              <a:sym typeface="Calibri"/>
            </a:endParaRPr>
          </a:p>
          <a:p>
            <a:pPr marL="0" marR="0" lvl="0" indent="0" algn="r" rtl="1">
              <a:lnSpc>
                <a:spcPct val="150000"/>
              </a:lnSpc>
              <a:spcBef>
                <a:spcPts val="0"/>
              </a:spcBef>
              <a:spcAft>
                <a:spcPts val="0"/>
              </a:spcAft>
              <a:buClr>
                <a:srgbClr val="000000"/>
              </a:buClr>
              <a:buSzPts val="1200"/>
              <a:buFont typeface="Arial"/>
              <a:buNone/>
            </a:pPr>
            <a:r>
              <a:rPr lang="iw" sz="1600" i="0" u="none" strike="noStrike" cap="none">
                <a:solidFill>
                  <a:srgbClr val="000000"/>
                </a:solidFill>
                <a:latin typeface="Calibri"/>
                <a:ea typeface="Calibri"/>
                <a:cs typeface="Calibri"/>
                <a:sym typeface="Calibri"/>
              </a:rPr>
              <a:t>6. משתנה deadline - תאריך יעד לגיוס כסף</a:t>
            </a:r>
            <a:endParaRPr sz="1600" i="0" u="none" strike="noStrike" cap="none">
              <a:solidFill>
                <a:srgbClr val="000000"/>
              </a:solidFill>
              <a:latin typeface="Calibri"/>
              <a:ea typeface="Calibri"/>
              <a:cs typeface="Calibri"/>
              <a:sym typeface="Calibri"/>
            </a:endParaRPr>
          </a:p>
          <a:p>
            <a:pPr marL="0" marR="0" lvl="0" indent="0" algn="r" rtl="1">
              <a:lnSpc>
                <a:spcPct val="150000"/>
              </a:lnSpc>
              <a:spcBef>
                <a:spcPts val="0"/>
              </a:spcBef>
              <a:spcAft>
                <a:spcPts val="0"/>
              </a:spcAft>
              <a:buClr>
                <a:srgbClr val="000000"/>
              </a:buClr>
              <a:buSzPts val="1200"/>
              <a:buFont typeface="Arial"/>
              <a:buNone/>
            </a:pPr>
            <a:r>
              <a:rPr lang="iw" sz="1600" i="0" u="none" strike="noStrike" cap="none">
                <a:solidFill>
                  <a:srgbClr val="000000"/>
                </a:solidFill>
                <a:latin typeface="Calibri"/>
                <a:ea typeface="Calibri"/>
                <a:cs typeface="Calibri"/>
                <a:sym typeface="Calibri"/>
              </a:rPr>
              <a:t>7. משתנה goal - מטרה לכמות הגיוס </a:t>
            </a:r>
            <a:endParaRPr sz="1600" i="0" u="none" strike="noStrike" cap="none">
              <a:solidFill>
                <a:srgbClr val="000000"/>
              </a:solidFill>
              <a:latin typeface="Calibri"/>
              <a:ea typeface="Calibri"/>
              <a:cs typeface="Calibri"/>
              <a:sym typeface="Calibri"/>
            </a:endParaRPr>
          </a:p>
          <a:p>
            <a:pPr marL="0" marR="0" lvl="0" indent="0" algn="r" rtl="1">
              <a:lnSpc>
                <a:spcPct val="150000"/>
              </a:lnSpc>
              <a:spcBef>
                <a:spcPts val="0"/>
              </a:spcBef>
              <a:spcAft>
                <a:spcPts val="0"/>
              </a:spcAft>
              <a:buClr>
                <a:srgbClr val="000000"/>
              </a:buClr>
              <a:buSzPts val="1200"/>
              <a:buFont typeface="Arial"/>
              <a:buNone/>
            </a:pPr>
            <a:r>
              <a:rPr lang="iw" sz="1600" i="0" u="none" strike="noStrike" cap="none">
                <a:solidFill>
                  <a:srgbClr val="000000"/>
                </a:solidFill>
                <a:latin typeface="Calibri"/>
                <a:ea typeface="Calibri"/>
                <a:cs typeface="Calibri"/>
                <a:sym typeface="Calibri"/>
              </a:rPr>
              <a:t>8. משתנה launched - תאריך השקת הקמפיין</a:t>
            </a:r>
            <a:endParaRPr sz="1600" i="0" u="none" strike="noStrike" cap="none">
              <a:solidFill>
                <a:srgbClr val="000000"/>
              </a:solidFill>
              <a:latin typeface="Calibri"/>
              <a:ea typeface="Calibri"/>
              <a:cs typeface="Calibri"/>
              <a:sym typeface="Calibri"/>
            </a:endParaRPr>
          </a:p>
          <a:p>
            <a:pPr marL="0" marR="0" lvl="0" indent="0" algn="r" rtl="1">
              <a:lnSpc>
                <a:spcPct val="150000"/>
              </a:lnSpc>
              <a:spcBef>
                <a:spcPts val="0"/>
              </a:spcBef>
              <a:spcAft>
                <a:spcPts val="0"/>
              </a:spcAft>
              <a:buClr>
                <a:srgbClr val="000000"/>
              </a:buClr>
              <a:buSzPts val="1200"/>
              <a:buFont typeface="Arial"/>
              <a:buNone/>
            </a:pPr>
            <a:r>
              <a:rPr lang="iw" sz="1600" i="0" u="none" strike="noStrike" cap="none">
                <a:solidFill>
                  <a:srgbClr val="000000"/>
                </a:solidFill>
                <a:latin typeface="Calibri"/>
                <a:ea typeface="Calibri"/>
                <a:cs typeface="Calibri"/>
                <a:sym typeface="Calibri"/>
              </a:rPr>
              <a:t>9. משתנה pledged - כמות המימון (גיוסים מהמון) </a:t>
            </a:r>
            <a:endParaRPr sz="1600" i="0" u="none" strike="noStrike" cap="none">
              <a:solidFill>
                <a:srgbClr val="000000"/>
              </a:solidFill>
              <a:latin typeface="Calibri"/>
              <a:ea typeface="Calibri"/>
              <a:cs typeface="Calibri"/>
              <a:sym typeface="Calibri"/>
            </a:endParaRPr>
          </a:p>
          <a:p>
            <a:pPr marL="0" marR="0" lvl="0" indent="0" algn="r" rtl="1">
              <a:lnSpc>
                <a:spcPct val="150000"/>
              </a:lnSpc>
              <a:spcBef>
                <a:spcPts val="0"/>
              </a:spcBef>
              <a:spcAft>
                <a:spcPts val="0"/>
              </a:spcAft>
              <a:buClr>
                <a:srgbClr val="000000"/>
              </a:buClr>
              <a:buSzPts val="1200"/>
              <a:buFont typeface="Arial"/>
              <a:buNone/>
            </a:pPr>
            <a:r>
              <a:rPr lang="iw" sz="1600" i="0" u="none" strike="noStrike" cap="none">
                <a:solidFill>
                  <a:srgbClr val="000000"/>
                </a:solidFill>
                <a:latin typeface="Calibri"/>
                <a:ea typeface="Calibri"/>
                <a:cs typeface="Calibri"/>
                <a:sym typeface="Calibri"/>
              </a:rPr>
              <a:t>10. משתנה state - סטטוס הפרויקט (הצליח, נכשל בוטל</a:t>
            </a:r>
            <a:endParaRPr sz="1600" i="0" u="none" strike="noStrike" cap="none">
              <a:solidFill>
                <a:srgbClr val="000000"/>
              </a:solidFill>
              <a:latin typeface="Calibri"/>
              <a:ea typeface="Calibri"/>
              <a:cs typeface="Calibri"/>
              <a:sym typeface="Calibri"/>
            </a:endParaRPr>
          </a:p>
        </p:txBody>
      </p:sp>
      <p:sp>
        <p:nvSpPr>
          <p:cNvPr id="176" name="Google Shape;176;p8"/>
          <p:cNvSpPr txBox="1">
            <a:spLocks noGrp="1"/>
          </p:cNvSpPr>
          <p:nvPr>
            <p:ph type="title"/>
          </p:nvPr>
        </p:nvSpPr>
        <p:spPr>
          <a:xfrm>
            <a:off x="311700" y="4899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kickstarter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g159197442fc_0_244"/>
          <p:cNvPicPr preferRelativeResize="0"/>
          <p:nvPr/>
        </p:nvPicPr>
        <p:blipFill rotWithShape="1">
          <a:blip r:embed="rId3">
            <a:alphaModFix/>
          </a:blip>
          <a:srcRect/>
          <a:stretch/>
        </p:blipFill>
        <p:spPr>
          <a:xfrm>
            <a:off x="69675" y="810651"/>
            <a:ext cx="6626750" cy="1940800"/>
          </a:xfrm>
          <a:prstGeom prst="rect">
            <a:avLst/>
          </a:prstGeom>
          <a:noFill/>
          <a:ln>
            <a:noFill/>
          </a:ln>
        </p:spPr>
      </p:pic>
      <p:pic>
        <p:nvPicPr>
          <p:cNvPr id="182" name="Google Shape;182;g159197442fc_0_244"/>
          <p:cNvPicPr preferRelativeResize="0"/>
          <p:nvPr/>
        </p:nvPicPr>
        <p:blipFill rotWithShape="1">
          <a:blip r:embed="rId4">
            <a:alphaModFix/>
          </a:blip>
          <a:srcRect/>
          <a:stretch/>
        </p:blipFill>
        <p:spPr>
          <a:xfrm>
            <a:off x="49375" y="2914494"/>
            <a:ext cx="6626749" cy="1997256"/>
          </a:xfrm>
          <a:prstGeom prst="rect">
            <a:avLst/>
          </a:prstGeom>
          <a:noFill/>
          <a:ln>
            <a:noFill/>
          </a:ln>
        </p:spPr>
      </p:pic>
      <p:sp>
        <p:nvSpPr>
          <p:cNvPr id="183" name="Google Shape;183;g159197442fc_0_244"/>
          <p:cNvSpPr txBox="1">
            <a:spLocks noGrp="1"/>
          </p:cNvSpPr>
          <p:nvPr>
            <p:ph type="title"/>
          </p:nvPr>
        </p:nvSpPr>
        <p:spPr>
          <a:xfrm>
            <a:off x="311700" y="4899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kickstarter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159197442fc_0_25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r" rtl="1">
              <a:lnSpc>
                <a:spcPct val="150000"/>
              </a:lnSpc>
              <a:spcBef>
                <a:spcPts val="0"/>
              </a:spcBef>
              <a:spcAft>
                <a:spcPts val="0"/>
              </a:spcAft>
              <a:buSzPts val="1800"/>
              <a:buAutoNum type="arabicPeriod"/>
            </a:pPr>
            <a:r>
              <a:rPr lang="iw" b="1"/>
              <a:t>התחום / התעשייה:</a:t>
            </a:r>
            <a:r>
              <a:rPr lang="iw"/>
              <a:t> יזמות וגיוס הון</a:t>
            </a:r>
            <a:endParaRPr/>
          </a:p>
          <a:p>
            <a:pPr marL="457200" lvl="0" indent="-342900" algn="r" rtl="1">
              <a:lnSpc>
                <a:spcPct val="150000"/>
              </a:lnSpc>
              <a:spcBef>
                <a:spcPts val="0"/>
              </a:spcBef>
              <a:spcAft>
                <a:spcPts val="0"/>
              </a:spcAft>
              <a:buSzPts val="1800"/>
              <a:buAutoNum type="arabicPeriod"/>
            </a:pPr>
            <a:r>
              <a:rPr lang="iw" b="1"/>
              <a:t>"השחקנים" / גורמים:</a:t>
            </a:r>
            <a:endParaRPr b="1"/>
          </a:p>
          <a:p>
            <a:pPr marL="719999" lvl="0" indent="-204299" algn="r" rtl="1">
              <a:lnSpc>
                <a:spcPct val="150000"/>
              </a:lnSpc>
              <a:spcBef>
                <a:spcPts val="0"/>
              </a:spcBef>
              <a:spcAft>
                <a:spcPts val="0"/>
              </a:spcAft>
              <a:buSzPts val="1800"/>
              <a:buChar char="◆"/>
            </a:pPr>
            <a:r>
              <a:rPr lang="iw"/>
              <a:t>משקיעים - אילו הם קהל המשקיעים "ההמון" שבוחרים להשקיע כסף במיזמים (משקיעים)</a:t>
            </a:r>
            <a:endParaRPr/>
          </a:p>
          <a:p>
            <a:pPr marL="719999" lvl="0" indent="-204299" algn="r" rtl="1">
              <a:lnSpc>
                <a:spcPct val="150000"/>
              </a:lnSpc>
              <a:spcBef>
                <a:spcPts val="0"/>
              </a:spcBef>
              <a:spcAft>
                <a:spcPts val="0"/>
              </a:spcAft>
              <a:buSzPts val="1800"/>
              <a:buChar char="◆"/>
            </a:pPr>
            <a:r>
              <a:rPr lang="iw"/>
              <a:t>היזמים - אילו הם שמפרסמים את המיזמים שלהם במטרה למימון המונים בפלטפורמה (יזמים)</a:t>
            </a:r>
            <a:endParaRPr/>
          </a:p>
          <a:p>
            <a:pPr marL="719999" lvl="0" indent="-204299" algn="r" rtl="1">
              <a:lnSpc>
                <a:spcPct val="150000"/>
              </a:lnSpc>
              <a:spcBef>
                <a:spcPts val="0"/>
              </a:spcBef>
              <a:spcAft>
                <a:spcPts val="0"/>
              </a:spcAft>
              <a:buSzPts val="1800"/>
              <a:buChar char="◆"/>
            </a:pPr>
            <a:r>
              <a:rPr lang="iw"/>
              <a:t>הפלטפורמה עצמה - בעלי ועובדי האתר שמרכז את פעילות ההשקעות (עסק)</a:t>
            </a:r>
            <a:endParaRPr/>
          </a:p>
          <a:p>
            <a:pPr marL="0" lvl="0" indent="0" algn="r" rtl="1">
              <a:lnSpc>
                <a:spcPct val="150000"/>
              </a:lnSpc>
              <a:spcBef>
                <a:spcPts val="1200"/>
              </a:spcBef>
              <a:spcAft>
                <a:spcPts val="1200"/>
              </a:spcAft>
              <a:buNone/>
            </a:pPr>
            <a:endParaRPr/>
          </a:p>
        </p:txBody>
      </p:sp>
      <p:sp>
        <p:nvSpPr>
          <p:cNvPr id="189" name="Google Shape;189;g159197442fc_0_251"/>
          <p:cNvSpPr txBox="1">
            <a:spLocks noGrp="1"/>
          </p:cNvSpPr>
          <p:nvPr>
            <p:ph type="title"/>
          </p:nvPr>
        </p:nvSpPr>
        <p:spPr>
          <a:xfrm>
            <a:off x="311700" y="4899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kickstarter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159197442fc_0_258"/>
          <p:cNvSpPr txBox="1">
            <a:spLocks noGrp="1"/>
          </p:cNvSpPr>
          <p:nvPr>
            <p:ph type="body" idx="1"/>
          </p:nvPr>
        </p:nvSpPr>
        <p:spPr>
          <a:xfrm>
            <a:off x="311700" y="1266325"/>
            <a:ext cx="8520600" cy="3715500"/>
          </a:xfrm>
          <a:prstGeom prst="rect">
            <a:avLst/>
          </a:prstGeom>
        </p:spPr>
        <p:txBody>
          <a:bodyPr spcFirstLastPara="1" wrap="square" lIns="91425" tIns="91425" rIns="91425" bIns="91425" anchor="t" anchorCtr="0">
            <a:noAutofit/>
          </a:bodyPr>
          <a:lstStyle/>
          <a:p>
            <a:pPr marL="0" lvl="0" indent="0" algn="r" rtl="1">
              <a:lnSpc>
                <a:spcPct val="150000"/>
              </a:lnSpc>
              <a:spcBef>
                <a:spcPts val="0"/>
              </a:spcBef>
              <a:spcAft>
                <a:spcPts val="0"/>
              </a:spcAft>
              <a:buNone/>
            </a:pPr>
            <a:r>
              <a:rPr lang="iw" sz="1600"/>
              <a:t>3. </a:t>
            </a:r>
            <a:r>
              <a:rPr lang="iw" sz="1600" b="1"/>
              <a:t>תהליכים</a:t>
            </a:r>
            <a:r>
              <a:rPr lang="iw" sz="1600"/>
              <a:t>:</a:t>
            </a:r>
            <a:endParaRPr sz="1600"/>
          </a:p>
          <a:p>
            <a:pPr marL="360000" lvl="0" indent="-196850" algn="r" rtl="1">
              <a:lnSpc>
                <a:spcPct val="150000"/>
              </a:lnSpc>
              <a:spcBef>
                <a:spcPts val="1200"/>
              </a:spcBef>
              <a:spcAft>
                <a:spcPts val="0"/>
              </a:spcAft>
              <a:buSzPts val="1600"/>
              <a:buChar char="◆"/>
            </a:pPr>
            <a:r>
              <a:rPr lang="iw" sz="1600"/>
              <a:t>נקודת המבט של היזם - היזם מעוניין לקבל גיוס עבור המיזם. מפרסם אותו בפלטפורמה תוך הגדרת יעד, תיאור ופרטים נוספים. ומתחייבים לספק למשקיעים את המוצר ראשונים במחיר מוזל. </a:t>
            </a:r>
            <a:endParaRPr sz="1600"/>
          </a:p>
          <a:p>
            <a:pPr marL="360000" lvl="0" indent="-196850" algn="r" rtl="1">
              <a:lnSpc>
                <a:spcPct val="150000"/>
              </a:lnSpc>
              <a:spcBef>
                <a:spcPts val="0"/>
              </a:spcBef>
              <a:spcAft>
                <a:spcPts val="0"/>
              </a:spcAft>
              <a:buSzPts val="1600"/>
              <a:buChar char="◆"/>
            </a:pPr>
            <a:r>
              <a:rPr lang="iw" sz="1600"/>
              <a:t>נקודת המבט של המשקיעים - בוחרים את המיזמים שנראים להם הכי מעניינים מתוך כלל הקטגוריות ובוחרים להשקיע את הכסף במיזמים שלדעתם מעניינים ובעלי סיכויי הצלחה גבוהים. </a:t>
            </a:r>
            <a:endParaRPr sz="1600"/>
          </a:p>
          <a:p>
            <a:pPr marL="360000" lvl="0" indent="-196850" algn="r" rtl="1">
              <a:lnSpc>
                <a:spcPct val="150000"/>
              </a:lnSpc>
              <a:spcBef>
                <a:spcPts val="0"/>
              </a:spcBef>
              <a:spcAft>
                <a:spcPts val="0"/>
              </a:spcAft>
              <a:buSzPts val="1600"/>
              <a:buChar char="◆"/>
            </a:pPr>
            <a:r>
              <a:rPr lang="iw" sz="1600"/>
              <a:t>נקודת מבט של הפלטפורמה - בעלי הפלטפורמה אלו שיצרו אותה ומתחזקים אותה. במידה והפרויקט מצליח להגיע לסכום הגיוס ומקבל את הכסף הם מקבלים עמלה. </a:t>
            </a:r>
            <a:endParaRPr sz="1600"/>
          </a:p>
          <a:p>
            <a:pPr marL="0" lvl="0" indent="0" algn="r" rtl="1">
              <a:lnSpc>
                <a:spcPct val="150000"/>
              </a:lnSpc>
              <a:spcBef>
                <a:spcPts val="1200"/>
              </a:spcBef>
              <a:spcAft>
                <a:spcPts val="0"/>
              </a:spcAft>
              <a:buNone/>
            </a:pPr>
            <a:endParaRPr sz="1600"/>
          </a:p>
          <a:p>
            <a:pPr marL="0" lvl="0" indent="0" algn="r" rtl="1">
              <a:lnSpc>
                <a:spcPct val="150000"/>
              </a:lnSpc>
              <a:spcBef>
                <a:spcPts val="1200"/>
              </a:spcBef>
              <a:spcAft>
                <a:spcPts val="1200"/>
              </a:spcAft>
              <a:buNone/>
            </a:pPr>
            <a:endParaRPr sz="1600"/>
          </a:p>
        </p:txBody>
      </p:sp>
      <p:sp>
        <p:nvSpPr>
          <p:cNvPr id="195" name="Google Shape;195;g159197442fc_0_258"/>
          <p:cNvSpPr txBox="1">
            <a:spLocks noGrp="1"/>
          </p:cNvSpPr>
          <p:nvPr>
            <p:ph type="title"/>
          </p:nvPr>
        </p:nvSpPr>
        <p:spPr>
          <a:xfrm>
            <a:off x="311700" y="4899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kickstarter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159197442fc_0_264"/>
          <p:cNvSpPr txBox="1">
            <a:spLocks noGrp="1"/>
          </p:cNvSpPr>
          <p:nvPr>
            <p:ph type="body" idx="1"/>
          </p:nvPr>
        </p:nvSpPr>
        <p:spPr>
          <a:xfrm>
            <a:off x="311700" y="1197325"/>
            <a:ext cx="8520600" cy="3715500"/>
          </a:xfrm>
          <a:prstGeom prst="rect">
            <a:avLst/>
          </a:prstGeom>
        </p:spPr>
        <p:txBody>
          <a:bodyPr spcFirstLastPara="1" wrap="square" lIns="91425" tIns="91425" rIns="91425" bIns="91425" anchor="t" anchorCtr="0">
            <a:noAutofit/>
          </a:bodyPr>
          <a:lstStyle/>
          <a:p>
            <a:pPr marL="0" lvl="0" indent="0" algn="r" rtl="1">
              <a:lnSpc>
                <a:spcPct val="150000"/>
              </a:lnSpc>
              <a:spcBef>
                <a:spcPts val="0"/>
              </a:spcBef>
              <a:spcAft>
                <a:spcPts val="0"/>
              </a:spcAft>
              <a:buNone/>
            </a:pPr>
            <a:r>
              <a:rPr lang="iw" sz="1600"/>
              <a:t>4-5. </a:t>
            </a:r>
            <a:r>
              <a:rPr lang="iw" sz="1600" b="1"/>
              <a:t>בעיות / "כאבים" ופתרונות אפשריים:</a:t>
            </a:r>
            <a:endParaRPr sz="1600" b="1"/>
          </a:p>
          <a:p>
            <a:pPr marL="457200" lvl="0" indent="-330200" algn="r" rtl="1">
              <a:lnSpc>
                <a:spcPct val="150000"/>
              </a:lnSpc>
              <a:spcBef>
                <a:spcPts val="1200"/>
              </a:spcBef>
              <a:spcAft>
                <a:spcPts val="0"/>
              </a:spcAft>
              <a:buSzPts val="1600"/>
              <a:buChar char="●"/>
            </a:pPr>
            <a:r>
              <a:rPr lang="iw" sz="1600"/>
              <a:t>נקודת המבט של היזם - במידה המיזם לא מצליח לגייס את סכום היעד שהוגדר בהתחלה. המיזם נכשל. בכך מוניטין המיזם נפגע (יכול להעיד על חוסר אמונה או ערך נמוך שהמיזם מציע). </a:t>
            </a:r>
            <a:br>
              <a:rPr lang="iw" sz="1600"/>
            </a:br>
            <a:r>
              <a:rPr lang="iw" sz="1600" u="sng"/>
              <a:t>פתרון אפשרי -</a:t>
            </a:r>
            <a:r>
              <a:rPr lang="iw" sz="1600"/>
              <a:t> מערכת המלצה שיודעת לנתח את הפרמטרים השונים של המיזם ולספק ליזם הערכה או חיזוי לסיכויי הגיוס שלו. </a:t>
            </a:r>
            <a:endParaRPr sz="1600"/>
          </a:p>
          <a:p>
            <a:pPr marL="457200" lvl="0" indent="-330200" algn="r" rtl="1">
              <a:lnSpc>
                <a:spcPct val="150000"/>
              </a:lnSpc>
              <a:spcBef>
                <a:spcPts val="0"/>
              </a:spcBef>
              <a:spcAft>
                <a:spcPts val="0"/>
              </a:spcAft>
              <a:buSzPts val="1600"/>
              <a:buChar char="●"/>
            </a:pPr>
            <a:r>
              <a:rPr lang="iw" sz="1600"/>
              <a:t>נקודת המבט של המשקיעים - במידה ומיזם לא מצליח לספק את המוצר, המשקיעים ששילמו והשקיעו במיזם נשארים בלי המוצר ובלי הכסף.</a:t>
            </a:r>
            <a:br>
              <a:rPr lang="iw" sz="1600"/>
            </a:br>
            <a:r>
              <a:rPr lang="iw" sz="1600" u="sng"/>
              <a:t>פתרון אפשרי -</a:t>
            </a:r>
            <a:r>
              <a:rPr lang="iw" sz="1600"/>
              <a:t> מערכת המלצה שיודעת לנתח את כלל המיזמים שקיימים (או שמוזנים לה) ולספק מדד של רמת סיכון ובכך לשפר את ההשקעות ולמנוע הפסדים. </a:t>
            </a:r>
            <a:endParaRPr sz="1600"/>
          </a:p>
        </p:txBody>
      </p:sp>
      <p:sp>
        <p:nvSpPr>
          <p:cNvPr id="201" name="Google Shape;201;g159197442fc_0_264"/>
          <p:cNvSpPr txBox="1">
            <a:spLocks noGrp="1"/>
          </p:cNvSpPr>
          <p:nvPr>
            <p:ph type="title"/>
          </p:nvPr>
        </p:nvSpPr>
        <p:spPr>
          <a:xfrm>
            <a:off x="311700" y="4899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kickstarter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159197442fc_0_270"/>
          <p:cNvSpPr txBox="1">
            <a:spLocks noGrp="1"/>
          </p:cNvSpPr>
          <p:nvPr>
            <p:ph type="body" idx="1"/>
          </p:nvPr>
        </p:nvSpPr>
        <p:spPr>
          <a:xfrm>
            <a:off x="311700" y="1197325"/>
            <a:ext cx="8520600" cy="3715500"/>
          </a:xfrm>
          <a:prstGeom prst="rect">
            <a:avLst/>
          </a:prstGeom>
        </p:spPr>
        <p:txBody>
          <a:bodyPr spcFirstLastPara="1" wrap="square" lIns="91425" tIns="91425" rIns="91425" bIns="91425" anchor="t" anchorCtr="0">
            <a:noAutofit/>
          </a:bodyPr>
          <a:lstStyle/>
          <a:p>
            <a:pPr marL="0" lvl="0" indent="0" algn="r" rtl="1">
              <a:lnSpc>
                <a:spcPct val="150000"/>
              </a:lnSpc>
              <a:spcBef>
                <a:spcPts val="0"/>
              </a:spcBef>
              <a:spcAft>
                <a:spcPts val="0"/>
              </a:spcAft>
              <a:buNone/>
            </a:pPr>
            <a:r>
              <a:rPr lang="iw" sz="1600"/>
              <a:t>4-5. </a:t>
            </a:r>
            <a:r>
              <a:rPr lang="iw" sz="1600" b="1"/>
              <a:t>בעיות / "כאבים" ופתרונות אפשריים:</a:t>
            </a:r>
            <a:endParaRPr sz="1600" b="1"/>
          </a:p>
          <a:p>
            <a:pPr marL="457200" lvl="0" indent="-330200" algn="r" rtl="1">
              <a:lnSpc>
                <a:spcPct val="150000"/>
              </a:lnSpc>
              <a:spcBef>
                <a:spcPts val="1200"/>
              </a:spcBef>
              <a:spcAft>
                <a:spcPts val="0"/>
              </a:spcAft>
              <a:buSzPts val="1600"/>
              <a:buChar char="●"/>
            </a:pPr>
            <a:r>
              <a:rPr lang="iw" sz="1600"/>
              <a:t>נקודת מבט של הפלטפורמה - מוניטין הפלטפורמה (וגם הרווח שלה) מושפע מרמת ההצלחה של הפרויקטים המפורסמים בה לגייס ולעמוד ביעד ומצד שני שגם יספקו למשקיעים את המוצרים. מספר קטן של גיוסים או מספר גדול של משקיעים שלא קיבלו את המוצר עלול לפגוע ברווחיות הפלטפורמה. </a:t>
            </a:r>
            <a:br>
              <a:rPr lang="iw" sz="1600"/>
            </a:br>
            <a:r>
              <a:rPr lang="iw" sz="1600" u="sng"/>
              <a:t>פתרון אפשרי -</a:t>
            </a:r>
            <a:r>
              <a:rPr lang="iw" sz="1600"/>
              <a:t> יצירת מערכת המלצה שיודעת להעריך את הסף הריאלי (העושה איזון בין סכום ההשקעה סביר למשקיע לבין סכום יעד כולל למיזם) ובכך מספקת הערכה והמלצה מבוססת (תצמצם את מספר המשקיעים שלא קיבלו מוצר, ותספק סכום הגיוני לגיוס) </a:t>
            </a:r>
            <a:endParaRPr sz="1600"/>
          </a:p>
        </p:txBody>
      </p:sp>
      <p:sp>
        <p:nvSpPr>
          <p:cNvPr id="207" name="Google Shape;207;g159197442fc_0_270"/>
          <p:cNvSpPr txBox="1">
            <a:spLocks noGrp="1"/>
          </p:cNvSpPr>
          <p:nvPr>
            <p:ph type="title"/>
          </p:nvPr>
        </p:nvSpPr>
        <p:spPr>
          <a:xfrm>
            <a:off x="311700" y="489925"/>
            <a:ext cx="8520600" cy="707400"/>
          </a:xfrm>
          <a:prstGeom prst="rect">
            <a:avLst/>
          </a:prstGeom>
        </p:spPr>
        <p:txBody>
          <a:bodyPr spcFirstLastPara="1" wrap="square" lIns="91425" tIns="91425" rIns="91425" bIns="91425" anchor="t" anchorCtr="0">
            <a:normAutofit fontScale="90000"/>
          </a:bodyPr>
          <a:lstStyle/>
          <a:p>
            <a:pPr marL="0" lvl="0" indent="0" algn="r" rtl="1">
              <a:lnSpc>
                <a:spcPct val="150000"/>
              </a:lnSpc>
              <a:spcBef>
                <a:spcPts val="0"/>
              </a:spcBef>
              <a:spcAft>
                <a:spcPts val="0"/>
              </a:spcAft>
              <a:buNone/>
            </a:pPr>
            <a:r>
              <a:rPr lang="iw"/>
              <a:t>kickstarter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9"/>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600"/>
              <a:buNone/>
            </a:pPr>
            <a:r>
              <a:rPr lang="iw"/>
              <a:t>סט נתונים 1 </a:t>
            </a:r>
            <a:endParaRPr/>
          </a:p>
        </p:txBody>
      </p:sp>
      <p:pic>
        <p:nvPicPr>
          <p:cNvPr id="213" name="Google Shape;213;p9"/>
          <p:cNvPicPr preferRelativeResize="0"/>
          <p:nvPr/>
        </p:nvPicPr>
        <p:blipFill>
          <a:blip r:embed="rId3">
            <a:alphaModFix/>
          </a:blip>
          <a:stretch>
            <a:fillRect/>
          </a:stretch>
        </p:blipFill>
        <p:spPr>
          <a:xfrm>
            <a:off x="98351" y="766400"/>
            <a:ext cx="6392120" cy="399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g159197442fc_0_1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איך המידע מגיע ?</a:t>
            </a:r>
            <a:endParaRPr dirty="0"/>
          </a:p>
        </p:txBody>
      </p:sp>
      <p:sp>
        <p:nvSpPr>
          <p:cNvPr id="46" name="Google Shape;46;g159197442fc_0_114"/>
          <p:cNvSpPr txBox="1">
            <a:spLocks noGrp="1"/>
          </p:cNvSpPr>
          <p:nvPr>
            <p:ph type="body" idx="1"/>
          </p:nvPr>
        </p:nvSpPr>
        <p:spPr>
          <a:xfrm>
            <a:off x="140625" y="1152425"/>
            <a:ext cx="8736000" cy="3302700"/>
          </a:xfrm>
          <a:prstGeom prst="rect">
            <a:avLst/>
          </a:prstGeom>
        </p:spPr>
        <p:txBody>
          <a:bodyPr spcFirstLastPara="1" wrap="square" lIns="91425" tIns="91425" rIns="91425" bIns="91425" anchor="t" anchorCtr="0">
            <a:normAutofit/>
          </a:bodyPr>
          <a:lstStyle/>
          <a:p>
            <a:pPr marL="457200" lvl="0" indent="-342900" algn="r" rtl="1">
              <a:lnSpc>
                <a:spcPct val="150000"/>
              </a:lnSpc>
              <a:spcBef>
                <a:spcPts val="0"/>
              </a:spcBef>
              <a:spcAft>
                <a:spcPts val="0"/>
              </a:spcAft>
              <a:buSzPts val="1800"/>
              <a:buChar char="●"/>
            </a:pPr>
            <a:r>
              <a:rPr lang="he-IL" dirty="0"/>
              <a:t>איך מידע זורם בשרת ?</a:t>
            </a:r>
          </a:p>
          <a:p>
            <a:pPr marL="457200" lvl="0" indent="-342900" algn="r" rtl="1">
              <a:lnSpc>
                <a:spcPct val="150000"/>
              </a:lnSpc>
              <a:spcBef>
                <a:spcPts val="0"/>
              </a:spcBef>
              <a:spcAft>
                <a:spcPts val="0"/>
              </a:spcAft>
              <a:buSzPts val="1800"/>
              <a:buChar char="●"/>
            </a:pPr>
            <a:r>
              <a:rPr lang="he-IL" dirty="0"/>
              <a:t>איך הוא מגיע </a:t>
            </a:r>
            <a:endParaRPr lang="en-US" dirty="0"/>
          </a:p>
          <a:p>
            <a:pPr marL="114300" lvl="0" indent="0" algn="r" rtl="1">
              <a:lnSpc>
                <a:spcPct val="150000"/>
              </a:lnSpc>
              <a:spcBef>
                <a:spcPts val="0"/>
              </a:spcBef>
              <a:spcAft>
                <a:spcPts val="0"/>
              </a:spcAft>
              <a:buSzPts val="1800"/>
              <a:buNone/>
            </a:pPr>
            <a:endParaRPr lang="en-US" dirty="0"/>
          </a:p>
          <a:p>
            <a:pPr marL="114300" lvl="0" indent="0" algn="r" rtl="1">
              <a:lnSpc>
                <a:spcPct val="150000"/>
              </a:lnSpc>
              <a:spcBef>
                <a:spcPts val="0"/>
              </a:spcBef>
              <a:spcAft>
                <a:spcPts val="0"/>
              </a:spcAft>
              <a:buSzPts val="1800"/>
              <a:buNone/>
            </a:pPr>
            <a:r>
              <a:rPr lang="he-IL" dirty="0"/>
              <a:t>חפשו את ה</a:t>
            </a:r>
            <a:r>
              <a:rPr lang="en-US" dirty="0"/>
              <a:t>developer tools</a:t>
            </a:r>
            <a:endParaRPr lang="he-IL" dirty="0"/>
          </a:p>
          <a:p>
            <a:pPr marL="114300" lvl="0" indent="0" algn="r" rtl="1">
              <a:lnSpc>
                <a:spcPct val="150000"/>
              </a:lnSpc>
              <a:spcBef>
                <a:spcPts val="0"/>
              </a:spcBef>
              <a:spcAft>
                <a:spcPts val="0"/>
              </a:spcAft>
              <a:buSzPts val="1800"/>
              <a:buNone/>
            </a:pPr>
            <a:r>
              <a:rPr lang="he-IL" dirty="0"/>
              <a:t>חפשו את הכותרות הראשיות</a:t>
            </a:r>
          </a:p>
          <a:p>
            <a:pPr marL="114300" lvl="0" indent="0" algn="r" rtl="1">
              <a:lnSpc>
                <a:spcPct val="150000"/>
              </a:lnSpc>
              <a:spcBef>
                <a:spcPts val="0"/>
              </a:spcBef>
              <a:spcAft>
                <a:spcPts val="0"/>
              </a:spcAft>
              <a:buSzPts val="1800"/>
              <a:buNone/>
            </a:pPr>
            <a:r>
              <a:rPr lang="he-IL" dirty="0"/>
              <a:t>בחלונית ה</a:t>
            </a:r>
            <a:r>
              <a:rPr lang="en-US" dirty="0"/>
              <a:t>network</a:t>
            </a:r>
            <a:endParaRPr lang="he-IL" dirty="0"/>
          </a:p>
          <a:p>
            <a:pPr marL="114300" lvl="0" indent="0" algn="r" rtl="1">
              <a:lnSpc>
                <a:spcPct val="150000"/>
              </a:lnSpc>
              <a:spcBef>
                <a:spcPts val="0"/>
              </a:spcBef>
              <a:spcAft>
                <a:spcPts val="0"/>
              </a:spcAft>
              <a:buSzPts val="1800"/>
              <a:buNone/>
            </a:pPr>
            <a:endParaRPr lang="en-US" dirty="0"/>
          </a:p>
          <a:p>
            <a:pPr marL="114300" lvl="0" indent="0" algn="r" rtl="1">
              <a:lnSpc>
                <a:spcPct val="150000"/>
              </a:lnSpc>
              <a:spcBef>
                <a:spcPts val="0"/>
              </a:spcBef>
              <a:spcAft>
                <a:spcPts val="0"/>
              </a:spcAft>
              <a:buSzPts val="1800"/>
              <a:buNone/>
            </a:pPr>
            <a:endParaRPr lang="en-US" dirty="0"/>
          </a:p>
          <a:p>
            <a:pPr marL="114300" lvl="0" indent="0" algn="r" rtl="1">
              <a:lnSpc>
                <a:spcPct val="150000"/>
              </a:lnSpc>
              <a:spcBef>
                <a:spcPts val="0"/>
              </a:spcBef>
              <a:spcAft>
                <a:spcPts val="0"/>
              </a:spcAft>
              <a:buSzPts val="1800"/>
              <a:buNone/>
            </a:pPr>
            <a:endParaRPr lang="he-IL" dirty="0"/>
          </a:p>
          <a:p>
            <a:pPr marL="114300" lvl="0" indent="0" algn="r" rtl="1">
              <a:lnSpc>
                <a:spcPct val="150000"/>
              </a:lnSpc>
              <a:spcBef>
                <a:spcPts val="0"/>
              </a:spcBef>
              <a:spcAft>
                <a:spcPts val="0"/>
              </a:spcAft>
              <a:buSzPts val="1800"/>
              <a:buNone/>
            </a:pPr>
            <a:endParaRPr dirty="0"/>
          </a:p>
          <a:p>
            <a:pPr marL="0" lvl="0" indent="0" algn="r" rtl="1">
              <a:lnSpc>
                <a:spcPct val="150000"/>
              </a:lnSpc>
              <a:spcBef>
                <a:spcPts val="0"/>
              </a:spcBef>
              <a:spcAft>
                <a:spcPts val="0"/>
              </a:spcAft>
              <a:buNone/>
            </a:pPr>
            <a:endParaRPr dirty="0"/>
          </a:p>
          <a:p>
            <a:pPr marL="457200" lvl="0" indent="0" algn="r" rtl="1">
              <a:lnSpc>
                <a:spcPct val="150000"/>
              </a:lnSpc>
              <a:spcBef>
                <a:spcPts val="0"/>
              </a:spcBef>
              <a:spcAft>
                <a:spcPts val="0"/>
              </a:spcAft>
              <a:buNone/>
            </a:pPr>
            <a:endParaRPr dirty="0"/>
          </a:p>
          <a:p>
            <a:pPr marL="457200" lvl="0" indent="0" algn="r" rtl="1">
              <a:lnSpc>
                <a:spcPct val="150000"/>
              </a:lnSpc>
              <a:spcBef>
                <a:spcPts val="0"/>
              </a:spcBef>
              <a:spcAft>
                <a:spcPts val="0"/>
              </a:spcAft>
              <a:buNone/>
            </a:pPr>
            <a:endParaRPr dirty="0"/>
          </a:p>
        </p:txBody>
      </p:sp>
      <p:pic>
        <p:nvPicPr>
          <p:cNvPr id="3" name="Picture 2">
            <a:extLst>
              <a:ext uri="{FF2B5EF4-FFF2-40B4-BE49-F238E27FC236}">
                <a16:creationId xmlns:a16="http://schemas.microsoft.com/office/drawing/2014/main" id="{F9932601-CCE9-AAF9-774A-A5B3315017C1}"/>
              </a:ext>
            </a:extLst>
          </p:cNvPr>
          <p:cNvPicPr>
            <a:picLocks noChangeAspect="1"/>
          </p:cNvPicPr>
          <p:nvPr/>
        </p:nvPicPr>
        <p:blipFill>
          <a:blip r:embed="rId3"/>
          <a:stretch>
            <a:fillRect/>
          </a:stretch>
        </p:blipFill>
        <p:spPr>
          <a:xfrm>
            <a:off x="311700" y="1629256"/>
            <a:ext cx="5533321" cy="306921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6">
                                            <p:txEl>
                                              <p:pRg st="3" end="3"/>
                                            </p:txEl>
                                          </p:spTgt>
                                        </p:tgtEl>
                                        <p:attrNameLst>
                                          <p:attrName>style.visibility</p:attrName>
                                        </p:attrNameLst>
                                      </p:cBhvr>
                                      <p:to>
                                        <p:strVal val="visible"/>
                                      </p:to>
                                    </p:set>
                                    <p:anim calcmode="lin" valueType="num">
                                      <p:cBhvr additive="base">
                                        <p:cTn id="12" dur="500" fill="hold"/>
                                        <p:tgtEl>
                                          <p:spTgt spid="46">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6">
                                            <p:txEl>
                                              <p:pRg st="3" end="3"/>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6">
                                            <p:txEl>
                                              <p:pRg st="4" end="4"/>
                                            </p:txEl>
                                          </p:spTgt>
                                        </p:tgtEl>
                                        <p:attrNameLst>
                                          <p:attrName>style.visibility</p:attrName>
                                        </p:attrNameLst>
                                      </p:cBhvr>
                                      <p:to>
                                        <p:strVal val="visible"/>
                                      </p:to>
                                    </p:set>
                                    <p:anim calcmode="lin" valueType="num">
                                      <p:cBhvr additive="base">
                                        <p:cTn id="16" dur="500" fill="hold"/>
                                        <p:tgtEl>
                                          <p:spTgt spid="46">
                                            <p:txEl>
                                              <p:pRg st="4" end="4"/>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6">
                                            <p:txEl>
                                              <p:pRg st="4" end="4"/>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6">
                                            <p:txEl>
                                              <p:pRg st="5" end="5"/>
                                            </p:txEl>
                                          </p:spTgt>
                                        </p:tgtEl>
                                        <p:attrNameLst>
                                          <p:attrName>style.visibility</p:attrName>
                                        </p:attrNameLst>
                                      </p:cBhvr>
                                      <p:to>
                                        <p:strVal val="visible"/>
                                      </p:to>
                                    </p:set>
                                    <p:anim calcmode="lin" valueType="num">
                                      <p:cBhvr additive="base">
                                        <p:cTn id="20" dur="500" fill="hold"/>
                                        <p:tgtEl>
                                          <p:spTgt spid="46">
                                            <p:txEl>
                                              <p:pRg st="5" end="5"/>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600"/>
              <a:buNone/>
            </a:pPr>
            <a:r>
              <a:rPr lang="iw"/>
              <a:t>פתרון- תיעוד כושר של אדם </a:t>
            </a:r>
            <a:endParaRPr/>
          </a:p>
        </p:txBody>
      </p:sp>
      <p:graphicFrame>
        <p:nvGraphicFramePr>
          <p:cNvPr id="219" name="Google Shape;219;p10"/>
          <p:cNvGraphicFramePr/>
          <p:nvPr/>
        </p:nvGraphicFramePr>
        <p:xfrm>
          <a:off x="240013" y="1268725"/>
          <a:ext cx="8663975" cy="3629200"/>
        </p:xfrm>
        <a:graphic>
          <a:graphicData uri="http://schemas.openxmlformats.org/drawingml/2006/table">
            <a:tbl>
              <a:tblPr>
                <a:noFill/>
                <a:tableStyleId>{55A4CD0D-338B-4CEC-9101-54BFDEE0CF0E}</a:tableStyleId>
              </a:tblPr>
              <a:tblGrid>
                <a:gridCol w="6410325">
                  <a:extLst>
                    <a:ext uri="{9D8B030D-6E8A-4147-A177-3AD203B41FA5}">
                      <a16:colId xmlns:a16="http://schemas.microsoft.com/office/drawing/2014/main" val="20000"/>
                    </a:ext>
                  </a:extLst>
                </a:gridCol>
                <a:gridCol w="2253650">
                  <a:extLst>
                    <a:ext uri="{9D8B030D-6E8A-4147-A177-3AD203B41FA5}">
                      <a16:colId xmlns:a16="http://schemas.microsoft.com/office/drawing/2014/main" val="20001"/>
                    </a:ext>
                  </a:extLst>
                </a:gridCol>
              </a:tblGrid>
              <a:tr h="380625">
                <a:tc>
                  <a:txBody>
                    <a:bodyPr/>
                    <a:lstStyle/>
                    <a:p>
                      <a:pPr marL="0" lvl="0" indent="0" algn="r" rtl="1">
                        <a:spcBef>
                          <a:spcPts val="0"/>
                        </a:spcBef>
                        <a:spcAft>
                          <a:spcPts val="0"/>
                        </a:spcAft>
                        <a:buNone/>
                      </a:pPr>
                      <a:r>
                        <a:rPr lang="iw" sz="1500">
                          <a:latin typeface="Calibri"/>
                          <a:ea typeface="Calibri"/>
                          <a:cs typeface="Calibri"/>
                          <a:sym typeface="Calibri"/>
                        </a:rPr>
                        <a:t>כמה מיילים המשתמש רץ באותה התקופה</a:t>
                      </a:r>
                      <a:endParaRPr sz="15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ctr" rtl="1">
                        <a:spcBef>
                          <a:spcPts val="0"/>
                        </a:spcBef>
                        <a:spcAft>
                          <a:spcPts val="0"/>
                        </a:spcAft>
                        <a:buNone/>
                      </a:pPr>
                      <a:r>
                        <a:rPr lang="iw" b="1">
                          <a:latin typeface="Calibri"/>
                          <a:ea typeface="Calibri"/>
                          <a:cs typeface="Calibri"/>
                          <a:sym typeface="Calibri"/>
                        </a:rPr>
                        <a:t>Total Miles Run</a:t>
                      </a:r>
                      <a:endParaRPr b="1">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0625">
                <a:tc>
                  <a:txBody>
                    <a:bodyPr/>
                    <a:lstStyle/>
                    <a:p>
                      <a:pPr marL="0" lvl="0" indent="0" algn="r" rtl="1">
                        <a:spcBef>
                          <a:spcPts val="0"/>
                        </a:spcBef>
                        <a:spcAft>
                          <a:spcPts val="0"/>
                        </a:spcAft>
                        <a:buNone/>
                      </a:pPr>
                      <a:r>
                        <a:rPr lang="iw" sz="1500">
                          <a:latin typeface="Calibri"/>
                          <a:ea typeface="Calibri"/>
                          <a:cs typeface="Calibri"/>
                          <a:sym typeface="Calibri"/>
                        </a:rPr>
                        <a:t>כמה מיילים המשתמש רכב באותה התקופה</a:t>
                      </a:r>
                      <a:endParaRPr sz="15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ctr" rtl="1">
                        <a:spcBef>
                          <a:spcPts val="0"/>
                        </a:spcBef>
                        <a:spcAft>
                          <a:spcPts val="0"/>
                        </a:spcAft>
                        <a:buNone/>
                      </a:pPr>
                      <a:r>
                        <a:rPr lang="iw" b="1">
                          <a:latin typeface="Calibri"/>
                          <a:ea typeface="Calibri"/>
                          <a:cs typeface="Calibri"/>
                          <a:sym typeface="Calibri"/>
                        </a:rPr>
                        <a:t>Total Miles Biked</a:t>
                      </a:r>
                      <a:endParaRPr b="1">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0625">
                <a:tc>
                  <a:txBody>
                    <a:bodyPr/>
                    <a:lstStyle/>
                    <a:p>
                      <a:pPr marL="0" lvl="0" indent="0" algn="r" rtl="1">
                        <a:spcBef>
                          <a:spcPts val="0"/>
                        </a:spcBef>
                        <a:spcAft>
                          <a:spcPts val="0"/>
                        </a:spcAft>
                        <a:buNone/>
                      </a:pPr>
                      <a:r>
                        <a:rPr lang="iw" sz="1500">
                          <a:latin typeface="Calibri"/>
                          <a:ea typeface="Calibri"/>
                          <a:cs typeface="Calibri"/>
                          <a:sym typeface="Calibri"/>
                        </a:rPr>
                        <a:t>כמה מיילים המשתמש שחה באותה התקופה</a:t>
                      </a:r>
                      <a:endParaRPr sz="15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ctr" rtl="1">
                        <a:spcBef>
                          <a:spcPts val="0"/>
                        </a:spcBef>
                        <a:spcAft>
                          <a:spcPts val="0"/>
                        </a:spcAft>
                        <a:buNone/>
                      </a:pPr>
                      <a:r>
                        <a:rPr lang="iw" b="1">
                          <a:latin typeface="Calibri"/>
                          <a:ea typeface="Calibri"/>
                          <a:cs typeface="Calibri"/>
                          <a:sym typeface="Calibri"/>
                        </a:rPr>
                        <a:t>Total Miles Swam</a:t>
                      </a:r>
                      <a:endParaRPr b="1">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23375">
                <a:tc>
                  <a:txBody>
                    <a:bodyPr/>
                    <a:lstStyle/>
                    <a:p>
                      <a:pPr marL="0" lvl="0" indent="0" algn="r" rtl="1">
                        <a:spcBef>
                          <a:spcPts val="0"/>
                        </a:spcBef>
                        <a:spcAft>
                          <a:spcPts val="0"/>
                        </a:spcAft>
                        <a:buNone/>
                      </a:pPr>
                      <a:r>
                        <a:rPr lang="iw" sz="1500">
                          <a:latin typeface="Calibri"/>
                          <a:ea typeface="Calibri"/>
                          <a:cs typeface="Calibri"/>
                          <a:sym typeface="Calibri"/>
                        </a:rPr>
                        <a:t>הגרף מייצג ב3 צבעים שונים את המרחק שהמשתמש עבר, בהתאם לשלושת סוגי הספורט - שחייה (כחול), רכיבה (ירוק), ריצה (אדום)</a:t>
                      </a:r>
                      <a:endParaRPr sz="15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ctr" rtl="1">
                        <a:spcBef>
                          <a:spcPts val="0"/>
                        </a:spcBef>
                        <a:spcAft>
                          <a:spcPts val="0"/>
                        </a:spcAft>
                        <a:buNone/>
                      </a:pPr>
                      <a:r>
                        <a:rPr lang="iw" b="1">
                          <a:latin typeface="Calibri"/>
                          <a:ea typeface="Calibri"/>
                          <a:cs typeface="Calibri"/>
                          <a:sym typeface="Calibri"/>
                        </a:rPr>
                        <a:t>הגרף</a:t>
                      </a:r>
                      <a:endParaRPr b="1">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0625">
                <a:tc>
                  <a:txBody>
                    <a:bodyPr/>
                    <a:lstStyle/>
                    <a:p>
                      <a:pPr marL="0" lvl="0" indent="0" algn="r" rtl="1">
                        <a:spcBef>
                          <a:spcPts val="0"/>
                        </a:spcBef>
                        <a:spcAft>
                          <a:spcPts val="0"/>
                        </a:spcAft>
                        <a:buNone/>
                      </a:pPr>
                      <a:r>
                        <a:rPr lang="iw" sz="1500">
                          <a:latin typeface="Calibri"/>
                          <a:ea typeface="Calibri"/>
                          <a:cs typeface="Calibri"/>
                          <a:sym typeface="Calibri"/>
                        </a:rPr>
                        <a:t>סוג הפעילות הספורטיבית</a:t>
                      </a:r>
                      <a:endParaRPr sz="15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ctr" rtl="1">
                        <a:spcBef>
                          <a:spcPts val="0"/>
                        </a:spcBef>
                        <a:spcAft>
                          <a:spcPts val="0"/>
                        </a:spcAft>
                        <a:buNone/>
                      </a:pPr>
                      <a:r>
                        <a:rPr lang="iw" b="1">
                          <a:latin typeface="Calibri"/>
                          <a:ea typeface="Calibri"/>
                          <a:cs typeface="Calibri"/>
                          <a:sym typeface="Calibri"/>
                        </a:rPr>
                        <a:t>הטבלה - Activity</a:t>
                      </a:r>
                      <a:endParaRPr b="1">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0625">
                <a:tc>
                  <a:txBody>
                    <a:bodyPr/>
                    <a:lstStyle/>
                    <a:p>
                      <a:pPr marL="0" lvl="0" indent="0" algn="r" rtl="1">
                        <a:spcBef>
                          <a:spcPts val="0"/>
                        </a:spcBef>
                        <a:spcAft>
                          <a:spcPts val="0"/>
                        </a:spcAft>
                        <a:buNone/>
                      </a:pPr>
                      <a:r>
                        <a:rPr lang="iw" sz="1500">
                          <a:latin typeface="Calibri"/>
                          <a:ea typeface="Calibri"/>
                          <a:cs typeface="Calibri"/>
                          <a:sym typeface="Calibri"/>
                        </a:rPr>
                        <a:t>כמות הסיבובים/חזרות באימון</a:t>
                      </a:r>
                      <a:endParaRPr sz="15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ctr" rtl="1">
                        <a:spcBef>
                          <a:spcPts val="0"/>
                        </a:spcBef>
                        <a:spcAft>
                          <a:spcPts val="0"/>
                        </a:spcAft>
                        <a:buNone/>
                      </a:pPr>
                      <a:r>
                        <a:rPr lang="iw" b="1">
                          <a:latin typeface="Calibri"/>
                          <a:ea typeface="Calibri"/>
                          <a:cs typeface="Calibri"/>
                          <a:sym typeface="Calibri"/>
                        </a:rPr>
                        <a:t>הטבלה - Count/Reps</a:t>
                      </a:r>
                      <a:endParaRPr b="1">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0625">
                <a:tc>
                  <a:txBody>
                    <a:bodyPr/>
                    <a:lstStyle/>
                    <a:p>
                      <a:pPr marL="0" lvl="0" indent="0" algn="r" rtl="1">
                        <a:spcBef>
                          <a:spcPts val="0"/>
                        </a:spcBef>
                        <a:spcAft>
                          <a:spcPts val="0"/>
                        </a:spcAft>
                        <a:buNone/>
                      </a:pPr>
                      <a:r>
                        <a:rPr lang="iw" sz="1500">
                          <a:latin typeface="Calibri"/>
                          <a:ea typeface="Calibri"/>
                          <a:cs typeface="Calibri"/>
                          <a:sym typeface="Calibri"/>
                        </a:rPr>
                        <a:t>אורך האימון בדקות</a:t>
                      </a:r>
                      <a:endParaRPr sz="15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ctr" rtl="1">
                        <a:spcBef>
                          <a:spcPts val="0"/>
                        </a:spcBef>
                        <a:spcAft>
                          <a:spcPts val="0"/>
                        </a:spcAft>
                        <a:buNone/>
                      </a:pPr>
                      <a:r>
                        <a:rPr lang="iw" b="1">
                          <a:latin typeface="Calibri"/>
                          <a:ea typeface="Calibri"/>
                          <a:cs typeface="Calibri"/>
                          <a:sym typeface="Calibri"/>
                        </a:rPr>
                        <a:t>הטבלה - (Duration (minutes</a:t>
                      </a:r>
                      <a:endParaRPr b="1">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0625">
                <a:tc>
                  <a:txBody>
                    <a:bodyPr/>
                    <a:lstStyle/>
                    <a:p>
                      <a:pPr marL="0" lvl="0" indent="0" algn="r" rtl="1">
                        <a:spcBef>
                          <a:spcPts val="0"/>
                        </a:spcBef>
                        <a:spcAft>
                          <a:spcPts val="0"/>
                        </a:spcAft>
                        <a:buNone/>
                      </a:pPr>
                      <a:r>
                        <a:rPr lang="iw" sz="1500">
                          <a:latin typeface="Calibri"/>
                          <a:ea typeface="Calibri"/>
                          <a:cs typeface="Calibri"/>
                          <a:sym typeface="Calibri"/>
                        </a:rPr>
                        <a:t>אורך האימון במרחק</a:t>
                      </a:r>
                      <a:endParaRPr sz="15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ctr" rtl="1">
                        <a:spcBef>
                          <a:spcPts val="0"/>
                        </a:spcBef>
                        <a:spcAft>
                          <a:spcPts val="0"/>
                        </a:spcAft>
                        <a:buNone/>
                      </a:pPr>
                      <a:r>
                        <a:rPr lang="iw" b="1">
                          <a:latin typeface="Calibri"/>
                          <a:ea typeface="Calibri"/>
                          <a:cs typeface="Calibri"/>
                          <a:sym typeface="Calibri"/>
                        </a:rPr>
                        <a:t>הטבלה - Mileage</a:t>
                      </a:r>
                      <a:endParaRPr b="1">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0625">
                <a:tc>
                  <a:txBody>
                    <a:bodyPr/>
                    <a:lstStyle/>
                    <a:p>
                      <a:pPr marL="0" lvl="0" indent="0" algn="r" rtl="1">
                        <a:spcBef>
                          <a:spcPts val="0"/>
                        </a:spcBef>
                        <a:spcAft>
                          <a:spcPts val="0"/>
                        </a:spcAft>
                        <a:buNone/>
                      </a:pPr>
                      <a:r>
                        <a:rPr lang="iw" sz="1500">
                          <a:latin typeface="Calibri"/>
                          <a:ea typeface="Calibri"/>
                          <a:cs typeface="Calibri"/>
                          <a:sym typeface="Calibri"/>
                        </a:rPr>
                        <a:t>הערות על האימון (לדוגמא, סוג מדוייק של האימון)</a:t>
                      </a:r>
                      <a:endParaRPr sz="15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ctr" rtl="1">
                        <a:spcBef>
                          <a:spcPts val="0"/>
                        </a:spcBef>
                        <a:spcAft>
                          <a:spcPts val="0"/>
                        </a:spcAft>
                        <a:buNone/>
                      </a:pPr>
                      <a:r>
                        <a:rPr lang="iw" b="1">
                          <a:latin typeface="Calibri"/>
                          <a:ea typeface="Calibri"/>
                          <a:cs typeface="Calibri"/>
                          <a:sym typeface="Calibri"/>
                        </a:rPr>
                        <a:t>הטבלה - Notes</a:t>
                      </a:r>
                      <a:endParaRPr b="1">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2"/>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600"/>
              <a:buNone/>
            </a:pPr>
            <a:r>
              <a:rPr lang="iw"/>
              <a:t>חלק ד' - אתיקה ובינה מלאכותית </a:t>
            </a:r>
            <a:endParaRPr/>
          </a:p>
        </p:txBody>
      </p:sp>
      <p:pic>
        <p:nvPicPr>
          <p:cNvPr id="225" name="Google Shape;225;p12"/>
          <p:cNvPicPr preferRelativeResize="0"/>
          <p:nvPr/>
        </p:nvPicPr>
        <p:blipFill rotWithShape="1">
          <a:blip r:embed="rId3">
            <a:alphaModFix/>
          </a:blip>
          <a:srcRect/>
          <a:stretch/>
        </p:blipFill>
        <p:spPr>
          <a:xfrm>
            <a:off x="311700" y="2571750"/>
            <a:ext cx="4391825" cy="2361200"/>
          </a:xfrm>
          <a:prstGeom prst="rect">
            <a:avLst/>
          </a:prstGeom>
          <a:noFill/>
          <a:ln>
            <a:noFill/>
          </a:ln>
        </p:spPr>
      </p:pic>
      <p:sp>
        <p:nvSpPr>
          <p:cNvPr id="226" name="Google Shape;226;p12"/>
          <p:cNvSpPr txBox="1"/>
          <p:nvPr/>
        </p:nvSpPr>
        <p:spPr>
          <a:xfrm>
            <a:off x="3938400" y="1373400"/>
            <a:ext cx="4893900" cy="738900"/>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iw" sz="1800"/>
              <a:t>האם לדעתכם קיימת סכנת בבינה מלאכותית?</a:t>
            </a:r>
            <a:endParaRPr sz="1800"/>
          </a:p>
          <a:p>
            <a:pPr marL="0" lvl="0" indent="0" algn="r" rtl="1">
              <a:spcBef>
                <a:spcPts val="0"/>
              </a:spcBef>
              <a:spcAft>
                <a:spcPts val="0"/>
              </a:spcAft>
              <a:buNone/>
            </a:pP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59197442fc_0_286"/>
          <p:cNvSpPr txBox="1">
            <a:spLocks noGrp="1"/>
          </p:cNvSpPr>
          <p:nvPr>
            <p:ph type="title"/>
          </p:nvPr>
        </p:nvSpPr>
        <p:spPr>
          <a:xfrm>
            <a:off x="311700" y="1190075"/>
            <a:ext cx="8520600" cy="17991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איזה שימוש לרעה (ועל ידי מי) ניתן לבצע באמצעות AI?</a:t>
            </a:r>
            <a:endParaRPr/>
          </a:p>
          <a:p>
            <a:pPr marL="0" lvl="0" indent="0" algn="r" rtl="1">
              <a:spcBef>
                <a:spcPts val="0"/>
              </a:spcBef>
              <a:spcAft>
                <a:spcPts val="0"/>
              </a:spcAft>
              <a:buNone/>
            </a:pPr>
            <a:endParaRPr/>
          </a:p>
          <a:p>
            <a:pPr marL="0" lvl="0" indent="0" algn="r" rtl="1">
              <a:spcBef>
                <a:spcPts val="0"/>
              </a:spcBef>
              <a:spcAft>
                <a:spcPts val="0"/>
              </a:spcAft>
              <a:buNone/>
            </a:pPr>
            <a:r>
              <a:rPr lang="iw" sz="3550"/>
              <a:t>האם לדעתכם  AI יכולה להיות גזענית?</a:t>
            </a:r>
            <a:endParaRPr sz="35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13"/>
          <p:cNvPicPr preferRelativeResize="0"/>
          <p:nvPr/>
        </p:nvPicPr>
        <p:blipFill rotWithShape="1">
          <a:blip r:embed="rId3">
            <a:alphaModFix/>
          </a:blip>
          <a:srcRect/>
          <a:stretch/>
        </p:blipFill>
        <p:spPr>
          <a:xfrm>
            <a:off x="4968773" y="845175"/>
            <a:ext cx="3710999" cy="3963800"/>
          </a:xfrm>
          <a:prstGeom prst="rect">
            <a:avLst/>
          </a:prstGeom>
          <a:noFill/>
          <a:ln>
            <a:noFill/>
          </a:ln>
        </p:spPr>
      </p:pic>
      <p:sp>
        <p:nvSpPr>
          <p:cNvPr id="237" name="Google Shape;237;p13"/>
          <p:cNvSpPr txBox="1"/>
          <p:nvPr/>
        </p:nvSpPr>
        <p:spPr>
          <a:xfrm>
            <a:off x="251325" y="1563600"/>
            <a:ext cx="4497300" cy="2647500"/>
          </a:xfrm>
          <a:prstGeom prst="rect">
            <a:avLst/>
          </a:prstGeom>
          <a:noFill/>
          <a:ln>
            <a:noFill/>
          </a:ln>
        </p:spPr>
        <p:txBody>
          <a:bodyPr spcFirstLastPara="1" wrap="square" lIns="91425" tIns="91425" rIns="91425" bIns="91425" anchor="t" anchorCtr="0">
            <a:spAutoFit/>
          </a:bodyPr>
          <a:lstStyle/>
          <a:p>
            <a:pPr marL="0" lvl="0" indent="0" algn="ctr" rtl="1">
              <a:lnSpc>
                <a:spcPct val="150000"/>
              </a:lnSpc>
              <a:spcBef>
                <a:spcPts val="0"/>
              </a:spcBef>
              <a:spcAft>
                <a:spcPts val="0"/>
              </a:spcAft>
              <a:buNone/>
            </a:pPr>
            <a:r>
              <a:rPr lang="iw" sz="1600">
                <a:latin typeface="Calibri"/>
                <a:ea typeface="Calibri"/>
                <a:cs typeface="Calibri"/>
                <a:sym typeface="Calibri"/>
              </a:rPr>
              <a:t>בינה מלאכותית מוזנת מנתונים. </a:t>
            </a:r>
            <a:br>
              <a:rPr lang="iw" sz="1600">
                <a:latin typeface="Calibri"/>
                <a:ea typeface="Calibri"/>
                <a:cs typeface="Calibri"/>
                <a:sym typeface="Calibri"/>
              </a:rPr>
            </a:br>
            <a:r>
              <a:rPr lang="iw" sz="1600">
                <a:latin typeface="Calibri"/>
                <a:ea typeface="Calibri"/>
                <a:cs typeface="Calibri"/>
                <a:sym typeface="Calibri"/>
              </a:rPr>
              <a:t>כאשר הנתונים מייצגים את המציאות. </a:t>
            </a:r>
            <a:endParaRPr sz="1600">
              <a:latin typeface="Calibri"/>
              <a:ea typeface="Calibri"/>
              <a:cs typeface="Calibri"/>
              <a:sym typeface="Calibri"/>
            </a:endParaRPr>
          </a:p>
          <a:p>
            <a:pPr marL="0" lvl="0" indent="0" algn="ctr" rtl="1">
              <a:lnSpc>
                <a:spcPct val="150000"/>
              </a:lnSpc>
              <a:spcBef>
                <a:spcPts val="0"/>
              </a:spcBef>
              <a:spcAft>
                <a:spcPts val="0"/>
              </a:spcAft>
              <a:buNone/>
            </a:pPr>
            <a:r>
              <a:rPr lang="iw" sz="1600">
                <a:latin typeface="Calibri"/>
                <a:ea typeface="Calibri"/>
                <a:cs typeface="Calibri"/>
                <a:sym typeface="Calibri"/>
              </a:rPr>
              <a:t>במידה וקיימת במציאות גזענות או אפלייה</a:t>
            </a:r>
            <a:endParaRPr sz="1600">
              <a:latin typeface="Calibri"/>
              <a:ea typeface="Calibri"/>
              <a:cs typeface="Calibri"/>
              <a:sym typeface="Calibri"/>
            </a:endParaRPr>
          </a:p>
          <a:p>
            <a:pPr marL="0" lvl="0" indent="0" algn="ctr" rtl="1">
              <a:lnSpc>
                <a:spcPct val="150000"/>
              </a:lnSpc>
              <a:spcBef>
                <a:spcPts val="0"/>
              </a:spcBef>
              <a:spcAft>
                <a:spcPts val="0"/>
              </a:spcAft>
              <a:buNone/>
            </a:pPr>
            <a:r>
              <a:rPr lang="iw" sz="1600">
                <a:latin typeface="Calibri"/>
                <a:ea typeface="Calibri"/>
                <a:cs typeface="Calibri"/>
                <a:sym typeface="Calibri"/>
              </a:rPr>
              <a:t> (הדבר צפוי לבוא לידי ביטוי בנתונים) ולכן לבסוף גם האלגוריתם החכם יהיה מוטה או גזעני</a:t>
            </a:r>
            <a:br>
              <a:rPr lang="iw" sz="1600">
                <a:latin typeface="Calibri"/>
                <a:ea typeface="Calibri"/>
                <a:cs typeface="Calibri"/>
                <a:sym typeface="Calibri"/>
              </a:rPr>
            </a:br>
            <a:r>
              <a:rPr lang="iw" sz="1600">
                <a:latin typeface="Calibri"/>
                <a:ea typeface="Calibri"/>
                <a:cs typeface="Calibri"/>
                <a:sym typeface="Calibri"/>
              </a:rPr>
              <a:t> מערכות AI רבות הופסקו בגלל תוצאות או פעילות גזענית או מוטה.</a:t>
            </a:r>
            <a:endParaRPr sz="16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59197442fc_0_299"/>
          <p:cNvSpPr txBox="1">
            <a:spLocks noGrp="1"/>
          </p:cNvSpPr>
          <p:nvPr>
            <p:ph type="title"/>
          </p:nvPr>
        </p:nvSpPr>
        <p:spPr>
          <a:xfrm>
            <a:off x="311700" y="678400"/>
            <a:ext cx="8520600" cy="10809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SzPts val="990"/>
              <a:buNone/>
            </a:pPr>
            <a:r>
              <a:rPr lang="iw" sz="2740"/>
              <a:t>האם אתם מוכנים לנסוע במכונית או לטוס במטוס אוטונומי</a:t>
            </a:r>
            <a:endParaRPr sz="2740"/>
          </a:p>
          <a:p>
            <a:pPr marL="0" lvl="0" indent="0" algn="ctr" rtl="1">
              <a:spcBef>
                <a:spcPts val="0"/>
              </a:spcBef>
              <a:spcAft>
                <a:spcPts val="0"/>
              </a:spcAft>
              <a:buSzPts val="990"/>
              <a:buNone/>
            </a:pPr>
            <a:r>
              <a:rPr lang="iw" sz="2740"/>
              <a:t>שפועל בעזרת מודלים של בינה מלאכותית שלא מבינים אותם?</a:t>
            </a:r>
            <a:endParaRPr sz="2740"/>
          </a:p>
          <a:p>
            <a:pPr marL="0" lvl="0" indent="0" algn="ctr" rtl="1">
              <a:spcBef>
                <a:spcPts val="0"/>
              </a:spcBef>
              <a:spcAft>
                <a:spcPts val="0"/>
              </a:spcAft>
              <a:buSzPts val="990"/>
              <a:buNone/>
            </a:pPr>
            <a:endParaRPr sz="2740"/>
          </a:p>
          <a:p>
            <a:pPr marL="0" lvl="0" indent="0" algn="ctr" rtl="1">
              <a:spcBef>
                <a:spcPts val="0"/>
              </a:spcBef>
              <a:spcAft>
                <a:spcPts val="0"/>
              </a:spcAft>
              <a:buSzPts val="990"/>
              <a:buNone/>
            </a:pPr>
            <a:endParaRPr sz="2740"/>
          </a:p>
        </p:txBody>
      </p:sp>
      <p:sp>
        <p:nvSpPr>
          <p:cNvPr id="243" name="Google Shape;243;g159197442fc_0_299"/>
          <p:cNvSpPr txBox="1"/>
          <p:nvPr/>
        </p:nvSpPr>
        <p:spPr>
          <a:xfrm>
            <a:off x="311700" y="1983775"/>
            <a:ext cx="8520600" cy="2678100"/>
          </a:xfrm>
          <a:prstGeom prst="rect">
            <a:avLst/>
          </a:prstGeom>
          <a:noFill/>
          <a:ln>
            <a:noFill/>
          </a:ln>
        </p:spPr>
        <p:txBody>
          <a:bodyPr spcFirstLastPara="1" wrap="square" lIns="91425" tIns="91425" rIns="91425" bIns="91425" anchor="t" anchorCtr="0">
            <a:spAutoFit/>
          </a:bodyPr>
          <a:lstStyle/>
          <a:p>
            <a:pPr marL="457200" lvl="0" indent="-330200" algn="r" rtl="1">
              <a:lnSpc>
                <a:spcPct val="150000"/>
              </a:lnSpc>
              <a:spcBef>
                <a:spcPts val="0"/>
              </a:spcBef>
              <a:spcAft>
                <a:spcPts val="0"/>
              </a:spcAft>
              <a:buSzPts val="1600"/>
              <a:buFont typeface="Calibri"/>
              <a:buChar char="●"/>
            </a:pPr>
            <a:r>
              <a:rPr lang="iw" sz="1600">
                <a:latin typeface="Calibri"/>
                <a:ea typeface="Calibri"/>
                <a:cs typeface="Calibri"/>
                <a:sym typeface="Calibri"/>
              </a:rPr>
              <a:t>בעיה נוספת- חלק מהאלגורתמים של בינה מלאכותית מורכבים, כך שלא בדיוק ניתן להבין את השיקולים והשלבים שמובילים לתוצאות. </a:t>
            </a:r>
            <a:endParaRPr sz="1600">
              <a:latin typeface="Calibri"/>
              <a:ea typeface="Calibri"/>
              <a:cs typeface="Calibri"/>
              <a:sym typeface="Calibri"/>
            </a:endParaRPr>
          </a:p>
          <a:p>
            <a:pPr marL="457200" lvl="0" indent="-330200" algn="r" rtl="1">
              <a:lnSpc>
                <a:spcPct val="150000"/>
              </a:lnSpc>
              <a:spcBef>
                <a:spcPts val="0"/>
              </a:spcBef>
              <a:spcAft>
                <a:spcPts val="0"/>
              </a:spcAft>
              <a:buSzPts val="1600"/>
              <a:buFont typeface="Calibri"/>
              <a:buChar char="●"/>
            </a:pPr>
            <a:r>
              <a:rPr lang="iw" sz="1600">
                <a:latin typeface="Calibri"/>
                <a:ea typeface="Calibri"/>
                <a:cs typeface="Calibri"/>
                <a:sym typeface="Calibri"/>
              </a:rPr>
              <a:t>בכך ניתן לאמן ולבנות מערכת חכמה אבל לא לגמרי להבין את השלבים השונים בשיקולים שהיא מבצעת.</a:t>
            </a:r>
            <a:endParaRPr sz="1600">
              <a:latin typeface="Calibri"/>
              <a:ea typeface="Calibri"/>
              <a:cs typeface="Calibri"/>
              <a:sym typeface="Calibri"/>
            </a:endParaRPr>
          </a:p>
          <a:p>
            <a:pPr marL="457200" lvl="0" indent="-330200" algn="r" rtl="1">
              <a:lnSpc>
                <a:spcPct val="150000"/>
              </a:lnSpc>
              <a:spcBef>
                <a:spcPts val="0"/>
              </a:spcBef>
              <a:spcAft>
                <a:spcPts val="0"/>
              </a:spcAft>
              <a:buSzPts val="1600"/>
              <a:buFont typeface="Calibri"/>
              <a:buChar char="●"/>
            </a:pPr>
            <a:r>
              <a:rPr lang="iw" sz="1600">
                <a:latin typeface="Calibri"/>
                <a:ea typeface="Calibri"/>
                <a:cs typeface="Calibri"/>
                <a:sym typeface="Calibri"/>
              </a:rPr>
              <a:t>מכאן עולה שאלה מעניינת האם אנשים מוכנים להשתמש ביישומי בינה מלאכותית שאף אחד לא יודע להסביר? </a:t>
            </a:r>
            <a:endParaRPr sz="1600">
              <a:latin typeface="Calibri"/>
              <a:ea typeface="Calibri"/>
              <a:cs typeface="Calibri"/>
              <a:sym typeface="Calibri"/>
            </a:endParaRPr>
          </a:p>
          <a:p>
            <a:pPr marL="457200" lvl="0" indent="0" algn="ctr" rtl="1">
              <a:lnSpc>
                <a:spcPct val="150000"/>
              </a:lnSpc>
              <a:spcBef>
                <a:spcPts val="0"/>
              </a:spcBef>
              <a:spcAft>
                <a:spcPts val="0"/>
              </a:spcAft>
              <a:buNone/>
            </a:pPr>
            <a:endParaRPr sz="1600">
              <a:latin typeface="Calibri"/>
              <a:ea typeface="Calibri"/>
              <a:cs typeface="Calibri"/>
              <a:sym typeface="Calibri"/>
            </a:endParaRPr>
          </a:p>
          <a:p>
            <a:pPr marL="457200" lvl="0" indent="0" algn="ctr" rtl="1">
              <a:lnSpc>
                <a:spcPct val="150000"/>
              </a:lnSpc>
              <a:spcBef>
                <a:spcPts val="0"/>
              </a:spcBef>
              <a:spcAft>
                <a:spcPts val="0"/>
              </a:spcAft>
              <a:buNone/>
            </a:pPr>
            <a:r>
              <a:rPr lang="iw" sz="1800" b="1">
                <a:latin typeface="Calibri"/>
                <a:ea typeface="Calibri"/>
                <a:cs typeface="Calibri"/>
                <a:sym typeface="Calibri"/>
              </a:rPr>
              <a:t>נושא המוסר הערכים בתחום הבניה מלאכתות הוא נושא מהותי וחשוב.</a:t>
            </a:r>
            <a:endParaRPr sz="1800" b="1">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animEffect transition="in" filter="fade">
                                      <p:cBhvr>
                                        <p:cTn id="7" dur="1000"/>
                                        <p:tgtEl>
                                          <p:spTgt spid="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
                                            <p:txEl>
                                              <p:pRg st="1" end="1"/>
                                            </p:txEl>
                                          </p:spTgt>
                                        </p:tgtEl>
                                        <p:attrNameLst>
                                          <p:attrName>style.visibility</p:attrName>
                                        </p:attrNameLst>
                                      </p:cBhvr>
                                      <p:to>
                                        <p:strVal val="visible"/>
                                      </p:to>
                                    </p:set>
                                    <p:animEffect transition="in" filter="fade">
                                      <p:cBhvr>
                                        <p:cTn id="12" dur="1000"/>
                                        <p:tgtEl>
                                          <p:spTgt spid="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xEl>
                                              <p:pRg st="2" end="2"/>
                                            </p:txEl>
                                          </p:spTgt>
                                        </p:tgtEl>
                                        <p:attrNameLst>
                                          <p:attrName>style.visibility</p:attrName>
                                        </p:attrNameLst>
                                      </p:cBhvr>
                                      <p:to>
                                        <p:strVal val="visible"/>
                                      </p:to>
                                    </p:set>
                                    <p:animEffect transition="in" filter="fade">
                                      <p:cBhvr>
                                        <p:cTn id="17" dur="1000"/>
                                        <p:tgtEl>
                                          <p:spTgt spid="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3">
                                            <p:txEl>
                                              <p:pRg st="3" end="3"/>
                                            </p:txEl>
                                          </p:spTgt>
                                        </p:tgtEl>
                                        <p:attrNameLst>
                                          <p:attrName>style.visibility</p:attrName>
                                        </p:attrNameLst>
                                      </p:cBhvr>
                                      <p:to>
                                        <p:strVal val="visible"/>
                                      </p:to>
                                    </p:set>
                                    <p:animEffect transition="in" filter="fade">
                                      <p:cBhvr>
                                        <p:cTn id="22" dur="1000"/>
                                        <p:tgtEl>
                                          <p:spTgt spid="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3">
                                            <p:txEl>
                                              <p:pRg st="4" end="4"/>
                                            </p:txEl>
                                          </p:spTgt>
                                        </p:tgtEl>
                                        <p:attrNameLst>
                                          <p:attrName>style.visibility</p:attrName>
                                        </p:attrNameLst>
                                      </p:cBhvr>
                                      <p:to>
                                        <p:strVal val="visible"/>
                                      </p:to>
                                    </p:set>
                                    <p:animEffect transition="in" filter="fade">
                                      <p:cBhvr>
                                        <p:cTn id="27" dur="1000"/>
                                        <p:tgtEl>
                                          <p:spTgt spid="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59197442fc_0_59"/>
          <p:cNvSpPr txBox="1">
            <a:spLocks noGrp="1"/>
          </p:cNvSpPr>
          <p:nvPr>
            <p:ph type="ctrTitle"/>
          </p:nvPr>
        </p:nvSpPr>
        <p:spPr>
          <a:xfrm>
            <a:off x="1003650" y="1041283"/>
            <a:ext cx="7136700" cy="1741500"/>
          </a:xfrm>
          <a:prstGeom prst="rect">
            <a:avLst/>
          </a:prstGeom>
          <a:noFill/>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SzPts val="4200"/>
              <a:buNone/>
            </a:pPr>
            <a:r>
              <a:rPr lang="iw" sz="5300"/>
              <a:t>לסיכום</a:t>
            </a:r>
            <a:endParaRPr sz="5300"/>
          </a:p>
        </p:txBody>
      </p:sp>
      <p:sp>
        <p:nvSpPr>
          <p:cNvPr id="249" name="Google Shape;249;g159197442fc_0_59"/>
          <p:cNvSpPr txBox="1"/>
          <p:nvPr/>
        </p:nvSpPr>
        <p:spPr>
          <a:xfrm>
            <a:off x="2161425" y="1911425"/>
            <a:ext cx="4764300" cy="2147100"/>
          </a:xfrm>
          <a:prstGeom prst="rect">
            <a:avLst/>
          </a:prstGeom>
          <a:noFill/>
          <a:ln>
            <a:noFill/>
          </a:ln>
        </p:spPr>
        <p:txBody>
          <a:bodyPr spcFirstLastPara="1" wrap="square" lIns="91425" tIns="91425" rIns="91425" bIns="91425" anchor="t" anchorCtr="0">
            <a:spAutoFit/>
          </a:bodyPr>
          <a:lstStyle/>
          <a:p>
            <a:pPr marL="179999" lvl="0" indent="-190500" algn="ctr" rtl="1">
              <a:lnSpc>
                <a:spcPct val="150000"/>
              </a:lnSpc>
              <a:spcBef>
                <a:spcPts val="0"/>
              </a:spcBef>
              <a:spcAft>
                <a:spcPts val="0"/>
              </a:spcAft>
              <a:buSzPts val="1500"/>
              <a:buFont typeface="Calibri"/>
              <a:buChar char="●"/>
            </a:pPr>
            <a:r>
              <a:rPr lang="iw" sz="1500">
                <a:latin typeface="Calibri"/>
                <a:ea typeface="Calibri"/>
                <a:cs typeface="Calibri"/>
                <a:sym typeface="Calibri"/>
              </a:rPr>
              <a:t>למדנו טכניקות שיטות שונות שצפויות לעזור לנו למצוא בעיות או צרכים שונים.</a:t>
            </a:r>
            <a:endParaRPr sz="1500">
              <a:latin typeface="Calibri"/>
              <a:ea typeface="Calibri"/>
              <a:cs typeface="Calibri"/>
              <a:sym typeface="Calibri"/>
            </a:endParaRPr>
          </a:p>
          <a:p>
            <a:pPr marL="179999" lvl="0" indent="-190500" algn="ctr" rtl="1">
              <a:lnSpc>
                <a:spcPct val="150000"/>
              </a:lnSpc>
              <a:spcBef>
                <a:spcPts val="0"/>
              </a:spcBef>
              <a:spcAft>
                <a:spcPts val="0"/>
              </a:spcAft>
              <a:buSzPts val="1500"/>
              <a:buFont typeface="Calibri"/>
              <a:buChar char="●"/>
            </a:pPr>
            <a:r>
              <a:rPr lang="iw" sz="1500">
                <a:latin typeface="Calibri"/>
                <a:ea typeface="Calibri"/>
                <a:cs typeface="Calibri"/>
                <a:sym typeface="Calibri"/>
              </a:rPr>
              <a:t>למדנו כיצד ליישם שיטות אלו בתחום המבוסס על נתונים ולבסוף נחשפו להיבטי ערכים בהקשר הבינה המלאכותית. </a:t>
            </a:r>
            <a:endParaRPr sz="1500">
              <a:latin typeface="Calibri"/>
              <a:ea typeface="Calibri"/>
              <a:cs typeface="Calibri"/>
              <a:sym typeface="Calibri"/>
            </a:endParaRPr>
          </a:p>
          <a:p>
            <a:pPr marL="179999" lvl="0" indent="-190500" algn="ctr" rtl="1">
              <a:lnSpc>
                <a:spcPct val="150000"/>
              </a:lnSpc>
              <a:spcBef>
                <a:spcPts val="0"/>
              </a:spcBef>
              <a:spcAft>
                <a:spcPts val="0"/>
              </a:spcAft>
              <a:buSzPts val="1500"/>
              <a:buFont typeface="Calibri"/>
              <a:buChar char="●"/>
            </a:pPr>
            <a:r>
              <a:rPr lang="iw" sz="1500">
                <a:latin typeface="Calibri"/>
                <a:ea typeface="Calibri"/>
                <a:cs typeface="Calibri"/>
                <a:sym typeface="Calibri"/>
              </a:rPr>
              <a:t>בשיעורים הבאים נמשך בשלבי היזמות השונים ונראה כיצד הם באים לידי ביטוי בעולמות הנתונים. </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Effect transition="in" filter="fade">
                                      <p:cBhvr>
                                        <p:cTn id="7" dur="1000"/>
                                        <p:tgtEl>
                                          <p:spTgt spid="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Effect transition="in" filter="fade">
                                      <p:cBhvr>
                                        <p:cTn id="12" dur="1000"/>
                                        <p:tgtEl>
                                          <p:spTgt spid="2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xEl>
                                              <p:pRg st="2" end="2"/>
                                            </p:txEl>
                                          </p:spTgt>
                                        </p:tgtEl>
                                        <p:attrNameLst>
                                          <p:attrName>style.visibility</p:attrName>
                                        </p:attrNameLst>
                                      </p:cBhvr>
                                      <p:to>
                                        <p:strVal val="visible"/>
                                      </p:to>
                                    </p:set>
                                    <p:animEffect transition="in" filter="fade">
                                      <p:cBhvr>
                                        <p:cTn id="17" dur="1000"/>
                                        <p:tgtEl>
                                          <p:spTgt spid="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g159197442fc_0_1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אז מזה </a:t>
            </a:r>
            <a:r>
              <a:rPr lang="en-US" dirty="0" err="1"/>
              <a:t>hmtl</a:t>
            </a:r>
            <a:r>
              <a:rPr lang="he-IL" dirty="0"/>
              <a:t> ולמה </a:t>
            </a:r>
            <a:r>
              <a:rPr lang="en-US" dirty="0" err="1"/>
              <a:t>ynet</a:t>
            </a:r>
            <a:r>
              <a:rPr lang="he-IL" dirty="0"/>
              <a:t> פרסמו את את אשדוד ?</a:t>
            </a:r>
            <a:endParaRPr dirty="0"/>
          </a:p>
          <a:p>
            <a:pPr marL="0" lvl="0" indent="0" algn="r" rtl="1">
              <a:spcBef>
                <a:spcPts val="0"/>
              </a:spcBef>
              <a:spcAft>
                <a:spcPts val="0"/>
              </a:spcAft>
              <a:buNone/>
            </a:pPr>
            <a:endParaRPr dirty="0"/>
          </a:p>
          <a:p>
            <a:pPr marL="0" lvl="0" indent="0" algn="r" rtl="1">
              <a:spcBef>
                <a:spcPts val="0"/>
              </a:spcBef>
              <a:spcAft>
                <a:spcPts val="0"/>
              </a:spcAft>
              <a:buNone/>
            </a:pPr>
            <a:endParaRPr dirty="0"/>
          </a:p>
        </p:txBody>
      </p:sp>
      <p:sp>
        <p:nvSpPr>
          <p:cNvPr id="52" name="Google Shape;52;g159197442fc_0_14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ctr" rtl="1">
              <a:spcBef>
                <a:spcPts val="1200"/>
              </a:spcBef>
              <a:spcAft>
                <a:spcPts val="1200"/>
              </a:spcAft>
              <a:buNone/>
            </a:pPr>
            <a:endParaRPr dirty="0"/>
          </a:p>
        </p:txBody>
      </p:sp>
      <p:pic>
        <p:nvPicPr>
          <p:cNvPr id="3" name="Picture 2">
            <a:extLst>
              <a:ext uri="{FF2B5EF4-FFF2-40B4-BE49-F238E27FC236}">
                <a16:creationId xmlns:a16="http://schemas.microsoft.com/office/drawing/2014/main" id="{1F7DF441-20C1-6093-F51E-B149C77DA3B4}"/>
              </a:ext>
            </a:extLst>
          </p:cNvPr>
          <p:cNvPicPr>
            <a:picLocks noChangeAspect="1"/>
          </p:cNvPicPr>
          <p:nvPr/>
        </p:nvPicPr>
        <p:blipFill>
          <a:blip r:embed="rId3"/>
          <a:stretch>
            <a:fillRect/>
          </a:stretch>
        </p:blipFill>
        <p:spPr>
          <a:xfrm>
            <a:off x="1330308" y="1228792"/>
            <a:ext cx="6483383" cy="33402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fade">
                                      <p:cBhvr>
                                        <p:cTn id="7" dur="1000"/>
                                        <p:tgtEl>
                                          <p:spTgt spid="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g159197442fc_0_14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en-US" dirty="0"/>
              <a:t>HTML</a:t>
            </a:r>
            <a:r>
              <a:rPr lang="he-IL" dirty="0"/>
              <a:t> מזה לדעתכם ?</a:t>
            </a:r>
            <a:endParaRPr dirty="0"/>
          </a:p>
          <a:p>
            <a:pPr marL="0" lvl="0" indent="0" algn="r" rtl="1">
              <a:spcBef>
                <a:spcPts val="0"/>
              </a:spcBef>
              <a:spcAft>
                <a:spcPts val="0"/>
              </a:spcAft>
              <a:buNone/>
            </a:pPr>
            <a:endParaRPr dirty="0"/>
          </a:p>
          <a:p>
            <a:pPr marL="0" lvl="0" indent="0" algn="r" rtl="1">
              <a:spcBef>
                <a:spcPts val="0"/>
              </a:spcBef>
              <a:spcAft>
                <a:spcPts val="0"/>
              </a:spcAft>
              <a:buNone/>
            </a:pPr>
            <a:endParaRPr dirty="0"/>
          </a:p>
        </p:txBody>
      </p:sp>
      <p:sp>
        <p:nvSpPr>
          <p:cNvPr id="58" name="Google Shape;58;g159197442fc_0_14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92500" lnSpcReduction="20000"/>
          </a:bodyPr>
          <a:lstStyle/>
          <a:p>
            <a:pPr marL="114300" indent="0">
              <a:buNone/>
            </a:pPr>
            <a:r>
              <a:rPr lang="iw" dirty="0"/>
              <a:t> </a:t>
            </a:r>
            <a:r>
              <a:rPr lang="he-IL" dirty="0"/>
              <a:t>(</a:t>
            </a:r>
            <a:r>
              <a:rPr lang="he-IL" dirty="0">
                <a:hlinkClick r:id="rId3" tooltip="ראשי תיבות"/>
              </a:rPr>
              <a:t>ראשי תיבות</a:t>
            </a:r>
            <a:r>
              <a:rPr lang="he-IL" dirty="0"/>
              <a:t> ב</a:t>
            </a:r>
            <a:r>
              <a:rPr lang="he-IL" dirty="0">
                <a:hlinkClick r:id="rId4" tooltip="אנגלית"/>
              </a:rPr>
              <a:t>אנגלית</a:t>
            </a:r>
            <a:r>
              <a:rPr lang="he-IL" dirty="0"/>
              <a:t>: </a:t>
            </a:r>
            <a:r>
              <a:rPr lang="en-US" b="1" dirty="0"/>
              <a:t>Hyper Text Markup Language</a:t>
            </a:r>
            <a:r>
              <a:rPr lang="en-US" dirty="0"/>
              <a:t>; </a:t>
            </a:r>
            <a:r>
              <a:rPr lang="he-IL" dirty="0"/>
              <a:t>ב</a:t>
            </a:r>
            <a:r>
              <a:rPr lang="he-IL" dirty="0">
                <a:hlinkClick r:id="rId5" tooltip="עברית"/>
              </a:rPr>
              <a:t>עברית</a:t>
            </a:r>
            <a:r>
              <a:rPr lang="he-IL" dirty="0"/>
              <a:t>: </a:t>
            </a:r>
            <a:r>
              <a:rPr lang="he-IL" b="1" dirty="0"/>
              <a:t>שְׂפַת סִימָנֵי עֲרִיכָה לְתַמְלִיל-עָל</a:t>
            </a:r>
            <a:r>
              <a:rPr lang="he-IL" baseline="30000" dirty="0">
                <a:hlinkClick r:id="rId6"/>
              </a:rPr>
              <a:t>[1]</a:t>
            </a:r>
            <a:r>
              <a:rPr lang="he-IL" dirty="0"/>
              <a:t>) </a:t>
            </a:r>
            <a:r>
              <a:rPr lang="he-IL" dirty="0">
                <a:hlinkClick r:id="rId7" tooltip="שפת תגיות"/>
              </a:rPr>
              <a:t>שפת תגיות</a:t>
            </a:r>
            <a:r>
              <a:rPr lang="he-IL" dirty="0"/>
              <a:t> לתצוגה ועיצוב </a:t>
            </a:r>
            <a:r>
              <a:rPr lang="he-IL" dirty="0">
                <a:hlinkClick r:id="rId8" tooltip="דף אינטרנט"/>
              </a:rPr>
              <a:t>דפי אינטרנט</a:t>
            </a:r>
            <a:r>
              <a:rPr lang="he-IL" dirty="0"/>
              <a:t> ותוכן לתצוגה בדפדפן.</a:t>
            </a:r>
          </a:p>
          <a:p>
            <a:pPr marL="114300" indent="0">
              <a:buNone/>
            </a:pPr>
            <a:r>
              <a:rPr lang="he-IL" dirty="0"/>
              <a:t> זו שפת התגיות המרכזית בעולם ה</a:t>
            </a:r>
            <a:r>
              <a:rPr lang="he-IL" dirty="0">
                <a:hlinkClick r:id="rId9" tooltip="אינטרנט"/>
              </a:rPr>
              <a:t>אינטרנט</a:t>
            </a:r>
            <a:r>
              <a:rPr lang="he-IL" dirty="0"/>
              <a:t>, המהווה שלד למרבית עמודי התוכן באינטרנט. השפה מאפשרת עיצוב תוכן בצורה מהירה, קלה ללימוד באופן יחסי וקלה לכתיבה. </a:t>
            </a:r>
          </a:p>
          <a:p>
            <a:pPr marL="114300" indent="0">
              <a:buNone/>
            </a:pPr>
            <a:endParaRPr lang="he-IL" dirty="0"/>
          </a:p>
          <a:p>
            <a:pPr marL="114300" indent="0">
              <a:buNone/>
            </a:pPr>
            <a:r>
              <a:rPr lang="en-US" dirty="0"/>
              <a:t>HTML</a:t>
            </a:r>
            <a:r>
              <a:rPr lang="he-IL" dirty="0"/>
              <a:t> </a:t>
            </a:r>
            <a:r>
              <a:rPr lang="en-US" dirty="0"/>
              <a:t> </a:t>
            </a:r>
            <a:r>
              <a:rPr lang="he-IL" dirty="0"/>
              <a:t>תוכננה לעבוד על כל מחשב, מכל סוג והיא סלחנית מאוד לגבי פרטים קטנים. היא מותרת לשימוש על ידי כל מפתח אתרים, ללא צורך ברכישת זכויות יוצרים מחברה כלשהי, והיא ניתנת לקריאה בכל סוגי המערכות. </a:t>
            </a:r>
            <a:r>
              <a:rPr lang="en-US" dirty="0"/>
              <a:t>HTML</a:t>
            </a:r>
            <a:r>
              <a:rPr lang="he-IL" dirty="0"/>
              <a:t> </a:t>
            </a:r>
            <a:r>
              <a:rPr lang="en-US" dirty="0"/>
              <a:t> </a:t>
            </a:r>
            <a:r>
              <a:rPr lang="he-IL" dirty="0"/>
              <a:t>מאפשרת ליצור קישורים למסמכי נוספים או לסוגים שונים של נתונים. </a:t>
            </a:r>
          </a:p>
          <a:p>
            <a:pPr marL="114300" indent="0">
              <a:buNone/>
            </a:pPr>
            <a:r>
              <a:rPr lang="he-IL" dirty="0"/>
              <a:t>כמו כן, היא תומכת ב</a:t>
            </a:r>
            <a:r>
              <a:rPr lang="he-IL" dirty="0">
                <a:hlinkClick r:id="rId10" tooltip="מולטימדיה"/>
              </a:rPr>
              <a:t>מולטימדיה</a:t>
            </a:r>
            <a:r>
              <a:rPr lang="he-IL" dirty="0"/>
              <a:t>, היא מאפשרת להציג נתונים בעזרת: טקסט, צליל, תמונה, וידאו ועוד. </a:t>
            </a:r>
          </a:p>
          <a:p>
            <a:pPr marL="114300" indent="0">
              <a:buNone/>
            </a:pPr>
            <a:r>
              <a:rPr lang="en-US" dirty="0"/>
              <a:t>HTML</a:t>
            </a:r>
            <a:r>
              <a:rPr lang="he-IL" dirty="0"/>
              <a:t> </a:t>
            </a:r>
            <a:r>
              <a:rPr lang="en-US" dirty="0"/>
              <a:t> </a:t>
            </a:r>
            <a:r>
              <a:rPr lang="he-IL" dirty="0"/>
              <a:t>גם מאפשר הטמעה של </a:t>
            </a:r>
            <a:r>
              <a:rPr lang="he-IL" dirty="0">
                <a:hlinkClick r:id="rId11" tooltip="שפת תסריט"/>
              </a:rPr>
              <a:t>תסריטים</a:t>
            </a:r>
            <a:r>
              <a:rPr lang="he-IL" dirty="0"/>
              <a:t> בדף, למשל </a:t>
            </a:r>
            <a:r>
              <a:rPr lang="en-US" dirty="0">
                <a:hlinkClick r:id="rId12" tooltip="JavaScript"/>
              </a:rPr>
              <a:t>JavaScript</a:t>
            </a:r>
            <a:r>
              <a:rPr lang="he-IL" dirty="0"/>
              <a:t> </a:t>
            </a:r>
            <a:r>
              <a:rPr lang="en-US" dirty="0"/>
              <a:t>, </a:t>
            </a:r>
            <a:r>
              <a:rPr lang="he-IL" dirty="0"/>
              <a:t>ובכך להשפיע על התנהגות הדף במצבים שונים, שילוב שפת </a:t>
            </a:r>
            <a:r>
              <a:rPr lang="he-IL" b="1" strike="sngStrike" dirty="0"/>
              <a:t>תכנות</a:t>
            </a:r>
            <a:r>
              <a:rPr lang="he-IL" dirty="0"/>
              <a:t> זו מאפשרת יצירת אינטראקטיביות בין האתר למשתמש בו. </a:t>
            </a:r>
          </a:p>
          <a:p>
            <a:pPr marL="114300" indent="0">
              <a:buNone/>
            </a:pPr>
            <a:r>
              <a:rPr lang="he-IL" dirty="0"/>
              <a:t>קובצי </a:t>
            </a:r>
            <a:r>
              <a:rPr lang="en-US" dirty="0"/>
              <a:t>HTML </a:t>
            </a:r>
            <a:r>
              <a:rPr lang="he-IL" dirty="0"/>
              <a:t>נשמרים בסיומות  </a:t>
            </a:r>
            <a:r>
              <a:rPr lang="en-US" dirty="0"/>
              <a:t>file.html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1000"/>
                                        <p:tgtEl>
                                          <p:spTgt spid="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xEl>
                                              <p:pRg st="1" end="1"/>
                                            </p:txEl>
                                          </p:spTgt>
                                        </p:tgtEl>
                                        <p:attrNameLst>
                                          <p:attrName>style.visibility</p:attrName>
                                        </p:attrNameLst>
                                      </p:cBhvr>
                                      <p:to>
                                        <p:strVal val="visible"/>
                                      </p:to>
                                    </p:set>
                                    <p:animEffect transition="in" filter="fade">
                                      <p:cBhvr>
                                        <p:cTn id="12" dur="1000"/>
                                        <p:tgtEl>
                                          <p:spTgt spid="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8">
                                            <p:txEl>
                                              <p:pRg st="3" end="3"/>
                                            </p:txEl>
                                          </p:spTgt>
                                        </p:tgtEl>
                                        <p:attrNameLst>
                                          <p:attrName>style.visibility</p:attrName>
                                        </p:attrNameLst>
                                      </p:cBhvr>
                                      <p:to>
                                        <p:strVal val="visible"/>
                                      </p:to>
                                    </p:set>
                                    <p:animEffect transition="in" filter="fade">
                                      <p:cBhvr>
                                        <p:cTn id="17" dur="1000"/>
                                        <p:tgtEl>
                                          <p:spTgt spid="58">
                                            <p:txEl>
                                              <p:pRg st="3" end="3"/>
                                            </p:txEl>
                                          </p:spTgt>
                                        </p:tgtEl>
                                      </p:cBhvr>
                                    </p:animEffect>
                                    <p:anim calcmode="lin" valueType="num">
                                      <p:cBhvr>
                                        <p:cTn id="18" dur="1000" fill="hold"/>
                                        <p:tgtEl>
                                          <p:spTgt spid="58">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8">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8">
                                            <p:txEl>
                                              <p:pRg st="4" end="4"/>
                                            </p:txEl>
                                          </p:spTgt>
                                        </p:tgtEl>
                                        <p:attrNameLst>
                                          <p:attrName>style.visibility</p:attrName>
                                        </p:attrNameLst>
                                      </p:cBhvr>
                                      <p:to>
                                        <p:strVal val="visible"/>
                                      </p:to>
                                    </p:set>
                                    <p:animEffect transition="in" filter="fade">
                                      <p:cBhvr>
                                        <p:cTn id="22" dur="1000"/>
                                        <p:tgtEl>
                                          <p:spTgt spid="58">
                                            <p:txEl>
                                              <p:pRg st="4" end="4"/>
                                            </p:txEl>
                                          </p:spTgt>
                                        </p:tgtEl>
                                      </p:cBhvr>
                                    </p:animEffect>
                                    <p:anim calcmode="lin" valueType="num">
                                      <p:cBhvr>
                                        <p:cTn id="23" dur="1000" fill="hold"/>
                                        <p:tgtEl>
                                          <p:spTgt spid="58">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58">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8">
                                            <p:txEl>
                                              <p:pRg st="5" end="5"/>
                                            </p:txEl>
                                          </p:spTgt>
                                        </p:tgtEl>
                                        <p:attrNameLst>
                                          <p:attrName>style.visibility</p:attrName>
                                        </p:attrNameLst>
                                      </p:cBhvr>
                                      <p:to>
                                        <p:strVal val="visible"/>
                                      </p:to>
                                    </p:set>
                                    <p:animEffect transition="in" filter="fade">
                                      <p:cBhvr>
                                        <p:cTn id="27" dur="1000"/>
                                        <p:tgtEl>
                                          <p:spTgt spid="58">
                                            <p:txEl>
                                              <p:pRg st="5" end="5"/>
                                            </p:txEl>
                                          </p:spTgt>
                                        </p:tgtEl>
                                      </p:cBhvr>
                                    </p:animEffect>
                                    <p:anim calcmode="lin" valueType="num">
                                      <p:cBhvr>
                                        <p:cTn id="28" dur="1000" fill="hold"/>
                                        <p:tgtEl>
                                          <p:spTgt spid="58">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58">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8">
                                            <p:txEl>
                                              <p:pRg st="6" end="6"/>
                                            </p:txEl>
                                          </p:spTgt>
                                        </p:tgtEl>
                                        <p:attrNameLst>
                                          <p:attrName>style.visibility</p:attrName>
                                        </p:attrNameLst>
                                      </p:cBhvr>
                                      <p:to>
                                        <p:strVal val="visible"/>
                                      </p:to>
                                    </p:set>
                                    <p:animEffect transition="in" filter="fade">
                                      <p:cBhvr>
                                        <p:cTn id="32" dur="1000"/>
                                        <p:tgtEl>
                                          <p:spTgt spid="58">
                                            <p:txEl>
                                              <p:pRg st="6" end="6"/>
                                            </p:txEl>
                                          </p:spTgt>
                                        </p:tgtEl>
                                      </p:cBhvr>
                                    </p:animEffect>
                                    <p:anim calcmode="lin" valueType="num">
                                      <p:cBhvr>
                                        <p:cTn id="33" dur="1000" fill="hold"/>
                                        <p:tgtEl>
                                          <p:spTgt spid="58">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5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g159197442fc_0_15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פתחו את ה</a:t>
            </a:r>
            <a:r>
              <a:rPr lang="en-US" dirty="0"/>
              <a:t>index.html </a:t>
            </a:r>
            <a:r>
              <a:rPr lang="he-IL" dirty="0"/>
              <a:t> דרך אחד הדפדפנים</a:t>
            </a:r>
            <a:endParaRPr dirty="0"/>
          </a:p>
        </p:txBody>
      </p:sp>
      <p:pic>
        <p:nvPicPr>
          <p:cNvPr id="3" name="Picture 2">
            <a:extLst>
              <a:ext uri="{FF2B5EF4-FFF2-40B4-BE49-F238E27FC236}">
                <a16:creationId xmlns:a16="http://schemas.microsoft.com/office/drawing/2014/main" id="{CFBF2F82-4CE8-1A6B-1678-6D98AF1CAD8B}"/>
              </a:ext>
            </a:extLst>
          </p:cNvPr>
          <p:cNvPicPr>
            <a:picLocks noChangeAspect="1"/>
          </p:cNvPicPr>
          <p:nvPr/>
        </p:nvPicPr>
        <p:blipFill>
          <a:blip r:embed="rId3"/>
          <a:stretch>
            <a:fillRect/>
          </a:stretch>
        </p:blipFill>
        <p:spPr>
          <a:xfrm>
            <a:off x="1258348" y="1152425"/>
            <a:ext cx="7197754" cy="3872788"/>
          </a:xfrm>
          <a:prstGeom prst="rect">
            <a:avLst/>
          </a:prstGeom>
        </p:spPr>
      </p:pic>
      <p:sp>
        <p:nvSpPr>
          <p:cNvPr id="4" name="Arrow: Right 3">
            <a:extLst>
              <a:ext uri="{FF2B5EF4-FFF2-40B4-BE49-F238E27FC236}">
                <a16:creationId xmlns:a16="http://schemas.microsoft.com/office/drawing/2014/main" id="{73DCEDE0-C56F-E927-BB8D-4D8FD92FBC33}"/>
              </a:ext>
            </a:extLst>
          </p:cNvPr>
          <p:cNvSpPr/>
          <p:nvPr/>
        </p:nvSpPr>
        <p:spPr>
          <a:xfrm rot="18281826">
            <a:off x="6880105" y="2257162"/>
            <a:ext cx="1166069" cy="629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a:spLocks noGrp="1"/>
          </p:cNvSpPr>
          <p:nvPr>
            <p:ph type="title"/>
          </p:nvPr>
        </p:nvSpPr>
        <p:spPr>
          <a:xfrm>
            <a:off x="727650" y="595238"/>
            <a:ext cx="7688700" cy="535200"/>
          </a:xfrm>
          <a:prstGeom prst="rect">
            <a:avLst/>
          </a:prstGeom>
          <a:noFill/>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SzPts val="2600"/>
              <a:buNone/>
            </a:pPr>
            <a:r>
              <a:rPr lang="he-IL" dirty="0"/>
              <a:t>הוסיפו תמונה או כותרת לדף שלכם</a:t>
            </a:r>
            <a:endParaRPr dirty="0"/>
          </a:p>
        </p:txBody>
      </p:sp>
      <p:pic>
        <p:nvPicPr>
          <p:cNvPr id="3" name="Picture 2">
            <a:extLst>
              <a:ext uri="{FF2B5EF4-FFF2-40B4-BE49-F238E27FC236}">
                <a16:creationId xmlns:a16="http://schemas.microsoft.com/office/drawing/2014/main" id="{EDBD1CE8-0D8C-2794-CBCB-53A17E6AC9D7}"/>
              </a:ext>
            </a:extLst>
          </p:cNvPr>
          <p:cNvPicPr>
            <a:picLocks noChangeAspect="1"/>
          </p:cNvPicPr>
          <p:nvPr/>
        </p:nvPicPr>
        <p:blipFill>
          <a:blip r:embed="rId3"/>
          <a:stretch>
            <a:fillRect/>
          </a:stretch>
        </p:blipFill>
        <p:spPr>
          <a:xfrm>
            <a:off x="377504" y="1356352"/>
            <a:ext cx="5857953" cy="3451588"/>
          </a:xfrm>
          <a:prstGeom prst="rect">
            <a:avLst/>
          </a:prstGeom>
        </p:spPr>
      </p:pic>
      <p:sp>
        <p:nvSpPr>
          <p:cNvPr id="4" name="TextBox 3">
            <a:extLst>
              <a:ext uri="{FF2B5EF4-FFF2-40B4-BE49-F238E27FC236}">
                <a16:creationId xmlns:a16="http://schemas.microsoft.com/office/drawing/2014/main" id="{BBB87123-59DF-AD5D-6750-17A550EAF0E3}"/>
              </a:ext>
            </a:extLst>
          </p:cNvPr>
          <p:cNvSpPr txBox="1"/>
          <p:nvPr/>
        </p:nvSpPr>
        <p:spPr>
          <a:xfrm>
            <a:off x="6912528" y="1946246"/>
            <a:ext cx="1638219" cy="954107"/>
          </a:xfrm>
          <a:prstGeom prst="rect">
            <a:avLst/>
          </a:prstGeom>
          <a:noFill/>
        </p:spPr>
        <p:txBody>
          <a:bodyPr wrap="square" rtlCol="0">
            <a:spAutoFit/>
          </a:bodyPr>
          <a:lstStyle/>
          <a:p>
            <a:pPr algn="r" rtl="1"/>
            <a:r>
              <a:rPr lang="he-IL" dirty="0"/>
              <a:t>בטח נראה ככה</a:t>
            </a:r>
            <a:br>
              <a:rPr lang="en-US" dirty="0"/>
            </a:br>
            <a:r>
              <a:rPr lang="he-IL" dirty="0"/>
              <a:t>לא מסודר ולא יפה</a:t>
            </a:r>
            <a:br>
              <a:rPr lang="en-US" dirty="0"/>
            </a:br>
            <a:br>
              <a:rPr lang="en-US" dirty="0"/>
            </a:br>
            <a:r>
              <a:rPr lang="he-IL" dirty="0"/>
              <a:t>כמה חבל......</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59197442fc_0_1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מענה (פתרון) לבעיה. / "כאב אישי"</a:t>
            </a:r>
            <a:endParaRPr/>
          </a:p>
        </p:txBody>
      </p:sp>
      <p:sp>
        <p:nvSpPr>
          <p:cNvPr id="80" name="Google Shape;80;g159197442fc_0_162"/>
          <p:cNvSpPr txBox="1">
            <a:spLocks noGrp="1"/>
          </p:cNvSpPr>
          <p:nvPr>
            <p:ph type="body" idx="1"/>
          </p:nvPr>
        </p:nvSpPr>
        <p:spPr>
          <a:xfrm>
            <a:off x="495850" y="1266325"/>
            <a:ext cx="8336400" cy="3302700"/>
          </a:xfrm>
          <a:prstGeom prst="rect">
            <a:avLst/>
          </a:prstGeom>
        </p:spPr>
        <p:txBody>
          <a:bodyPr spcFirstLastPara="1" wrap="square" lIns="91425" tIns="91425" rIns="91425" bIns="91425" anchor="t" anchorCtr="0">
            <a:noAutofit/>
          </a:bodyPr>
          <a:lstStyle/>
          <a:p>
            <a:pPr marL="457200" lvl="0" indent="-323850" algn="r" rtl="1">
              <a:lnSpc>
                <a:spcPct val="150000"/>
              </a:lnSpc>
              <a:spcBef>
                <a:spcPts val="0"/>
              </a:spcBef>
              <a:spcAft>
                <a:spcPts val="0"/>
              </a:spcAft>
              <a:buSzPts val="1500"/>
              <a:buChar char="●"/>
            </a:pPr>
            <a:r>
              <a:rPr lang="iw" sz="1500"/>
              <a:t>רעיונות שנוצרו בניסיון ליצור פתרון לבעיות לרוב מהווים רעיונות שמספקים ערך גובה. </a:t>
            </a:r>
            <a:endParaRPr sz="1500"/>
          </a:p>
          <a:p>
            <a:pPr marL="457200" lvl="0" indent="-323850" algn="r" rtl="1">
              <a:lnSpc>
                <a:spcPct val="150000"/>
              </a:lnSpc>
              <a:spcBef>
                <a:spcPts val="0"/>
              </a:spcBef>
              <a:spcAft>
                <a:spcPts val="0"/>
              </a:spcAft>
              <a:buSzPts val="1500"/>
              <a:buChar char="●"/>
            </a:pPr>
            <a:r>
              <a:rPr lang="iw" sz="1500"/>
              <a:t>עלינו תחילה לחקור ולבחון כיצד אנו יכולים לזהות ולשפר בעיות או תהליכים קיימים.</a:t>
            </a:r>
            <a:endParaRPr sz="1500"/>
          </a:p>
          <a:p>
            <a:pPr marL="457200" lvl="0" indent="-323850" algn="r" rtl="1">
              <a:lnSpc>
                <a:spcPct val="150000"/>
              </a:lnSpc>
              <a:spcBef>
                <a:spcPts val="0"/>
              </a:spcBef>
              <a:spcAft>
                <a:spcPts val="0"/>
              </a:spcAft>
              <a:buSzPts val="1500"/>
              <a:buChar char="●"/>
            </a:pPr>
            <a:r>
              <a:rPr lang="iw" sz="1500"/>
              <a:t>דרך טובה לזהות בעיה היא כאשר אנו נתקלים ב-"כאב אישי" ומכך לזהות קושי או בעיה אמיתית שאפשר לפתור. </a:t>
            </a:r>
            <a:endParaRPr sz="1500"/>
          </a:p>
          <a:p>
            <a:pPr marL="457200" lvl="0" indent="-323850" algn="r" rtl="1">
              <a:lnSpc>
                <a:spcPct val="150000"/>
              </a:lnSpc>
              <a:spcBef>
                <a:spcPts val="0"/>
              </a:spcBef>
              <a:spcAft>
                <a:spcPts val="0"/>
              </a:spcAft>
              <a:buSzPts val="1500"/>
              <a:buChar char="●"/>
            </a:pPr>
            <a:r>
              <a:rPr lang="iw" sz="1500"/>
              <a:t>משימה זו לא פשוטה- לא כל רעיון שאנו חושבים שיפתור את הבעיה באמת פותר או משפר אותה.</a:t>
            </a:r>
            <a:endParaRPr sz="1500"/>
          </a:p>
          <a:p>
            <a:pPr marL="457200" lvl="0" indent="-323850" algn="r" rtl="1">
              <a:lnSpc>
                <a:spcPct val="150000"/>
              </a:lnSpc>
              <a:spcBef>
                <a:spcPts val="0"/>
              </a:spcBef>
              <a:spcAft>
                <a:spcPts val="0"/>
              </a:spcAft>
              <a:buSzPts val="1500"/>
              <a:buChar char="●"/>
            </a:pPr>
            <a:r>
              <a:rPr lang="iw" sz="1500"/>
              <a:t>אך כאשר הפתרון מספק מענה בצורה טובה - מדובר לרוב בהצלחה מסחררת. </a:t>
            </a:r>
            <a:endParaRPr sz="1500"/>
          </a:p>
          <a:p>
            <a:pPr marL="457200" lvl="0" indent="-323850" algn="r" rtl="1">
              <a:lnSpc>
                <a:spcPct val="150000"/>
              </a:lnSpc>
              <a:spcBef>
                <a:spcPts val="0"/>
              </a:spcBef>
              <a:spcAft>
                <a:spcPts val="0"/>
              </a:spcAft>
              <a:buSzPts val="1500"/>
              <a:buChar char="●"/>
            </a:pPr>
            <a:r>
              <a:rPr lang="iw" sz="1500"/>
              <a:t>דוגמאות מהסרטון - המצאת הדיסק און קי, המצאת פלטפורמת wix, המצאת waze.  </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1000"/>
                                        <p:tgtEl>
                                          <p:spTgt spid="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xEl>
                                              <p:pRg st="1" end="1"/>
                                            </p:txEl>
                                          </p:spTgt>
                                        </p:tgtEl>
                                        <p:attrNameLst>
                                          <p:attrName>style.visibility</p:attrName>
                                        </p:attrNameLst>
                                      </p:cBhvr>
                                      <p:to>
                                        <p:strVal val="visible"/>
                                      </p:to>
                                    </p:set>
                                    <p:animEffect transition="in" filter="fade">
                                      <p:cBhvr>
                                        <p:cTn id="12" dur="1000"/>
                                        <p:tgtEl>
                                          <p:spTgt spid="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
                                            <p:txEl>
                                              <p:pRg st="2" end="2"/>
                                            </p:txEl>
                                          </p:spTgt>
                                        </p:tgtEl>
                                        <p:attrNameLst>
                                          <p:attrName>style.visibility</p:attrName>
                                        </p:attrNameLst>
                                      </p:cBhvr>
                                      <p:to>
                                        <p:strVal val="visible"/>
                                      </p:to>
                                    </p:set>
                                    <p:animEffect transition="in" filter="fade">
                                      <p:cBhvr>
                                        <p:cTn id="17" dur="1000"/>
                                        <p:tgtEl>
                                          <p:spTgt spid="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xEl>
                                              <p:pRg st="3" end="3"/>
                                            </p:txEl>
                                          </p:spTgt>
                                        </p:tgtEl>
                                        <p:attrNameLst>
                                          <p:attrName>style.visibility</p:attrName>
                                        </p:attrNameLst>
                                      </p:cBhvr>
                                      <p:to>
                                        <p:strVal val="visible"/>
                                      </p:to>
                                    </p:set>
                                    <p:animEffect transition="in" filter="fade">
                                      <p:cBhvr>
                                        <p:cTn id="22" dur="1000"/>
                                        <p:tgtEl>
                                          <p:spTgt spid="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
                                            <p:txEl>
                                              <p:pRg st="4" end="4"/>
                                            </p:txEl>
                                          </p:spTgt>
                                        </p:tgtEl>
                                        <p:attrNameLst>
                                          <p:attrName>style.visibility</p:attrName>
                                        </p:attrNameLst>
                                      </p:cBhvr>
                                      <p:to>
                                        <p:strVal val="visible"/>
                                      </p:to>
                                    </p:set>
                                    <p:animEffect transition="in" filter="fade">
                                      <p:cBhvr>
                                        <p:cTn id="27" dur="1000"/>
                                        <p:tgtEl>
                                          <p:spTgt spid="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
                                            <p:txEl>
                                              <p:pRg st="5" end="5"/>
                                            </p:txEl>
                                          </p:spTgt>
                                        </p:tgtEl>
                                        <p:attrNameLst>
                                          <p:attrName>style.visibility</p:attrName>
                                        </p:attrNameLst>
                                      </p:cBhvr>
                                      <p:to>
                                        <p:strVal val="visible"/>
                                      </p:to>
                                    </p:set>
                                    <p:animEffect transition="in" filter="fade">
                                      <p:cBhvr>
                                        <p:cTn id="32" dur="1000"/>
                                        <p:tgtEl>
                                          <p:spTgt spid="8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159197442fc_0_16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iw"/>
              <a:t>חדשנות (לרוב מבוססת טכנולוגיה)  </a:t>
            </a:r>
            <a:endParaRPr/>
          </a:p>
        </p:txBody>
      </p:sp>
      <p:sp>
        <p:nvSpPr>
          <p:cNvPr id="86" name="Google Shape;86;g159197442fc_0_169"/>
          <p:cNvSpPr txBox="1">
            <a:spLocks noGrp="1"/>
          </p:cNvSpPr>
          <p:nvPr>
            <p:ph type="body" idx="1"/>
          </p:nvPr>
        </p:nvSpPr>
        <p:spPr>
          <a:xfrm>
            <a:off x="495850" y="1266325"/>
            <a:ext cx="8336400" cy="3302700"/>
          </a:xfrm>
          <a:prstGeom prst="rect">
            <a:avLst/>
          </a:prstGeom>
        </p:spPr>
        <p:txBody>
          <a:bodyPr spcFirstLastPara="1" wrap="square" lIns="91425" tIns="91425" rIns="91425" bIns="91425" anchor="t" anchorCtr="0">
            <a:noAutofit/>
          </a:bodyPr>
          <a:lstStyle/>
          <a:p>
            <a:pPr marL="457200" lvl="0" indent="-323850" algn="r" rtl="1">
              <a:lnSpc>
                <a:spcPct val="150000"/>
              </a:lnSpc>
              <a:spcBef>
                <a:spcPts val="0"/>
              </a:spcBef>
              <a:spcAft>
                <a:spcPts val="0"/>
              </a:spcAft>
              <a:buSzPts val="1500"/>
              <a:buChar char="●"/>
            </a:pPr>
            <a:r>
              <a:rPr lang="iw" sz="1500"/>
              <a:t>בעידן הנוכחי אנו עדים לטכנולוגיה שמתפתחת בקצב מהיר.</a:t>
            </a:r>
            <a:endParaRPr sz="1500"/>
          </a:p>
          <a:p>
            <a:pPr marL="457200" lvl="0" indent="-323850" algn="r" rtl="1">
              <a:lnSpc>
                <a:spcPct val="150000"/>
              </a:lnSpc>
              <a:spcBef>
                <a:spcPts val="0"/>
              </a:spcBef>
              <a:spcAft>
                <a:spcPts val="0"/>
              </a:spcAft>
              <a:buSzPts val="1500"/>
              <a:buChar char="●"/>
            </a:pPr>
            <a:r>
              <a:rPr lang="iw" sz="1500"/>
              <a:t>גילויים ויכולות טכנולוגיות יכולות לספק מענה ופתרון לבעיות באופן חדשני. </a:t>
            </a:r>
            <a:endParaRPr sz="1500"/>
          </a:p>
          <a:p>
            <a:pPr marL="457200" lvl="0" indent="-323850" algn="r" rtl="1">
              <a:lnSpc>
                <a:spcPct val="150000"/>
              </a:lnSpc>
              <a:spcBef>
                <a:spcPts val="0"/>
              </a:spcBef>
              <a:spcAft>
                <a:spcPts val="0"/>
              </a:spcAft>
              <a:buSzPts val="1500"/>
              <a:buChar char="●"/>
            </a:pPr>
            <a:r>
              <a:rPr lang="iw" sz="1500"/>
              <a:t>נדרשת חשיבה יצירתית וזיהוי של בעיה. </a:t>
            </a:r>
            <a:endParaRPr sz="1500"/>
          </a:p>
          <a:p>
            <a:pPr marL="457200" lvl="0" indent="-323850" algn="r" rtl="1">
              <a:lnSpc>
                <a:spcPct val="150000"/>
              </a:lnSpc>
              <a:spcBef>
                <a:spcPts val="0"/>
              </a:spcBef>
              <a:spcAft>
                <a:spcPts val="0"/>
              </a:spcAft>
              <a:buSzPts val="1500"/>
              <a:buChar char="●"/>
            </a:pPr>
            <a:r>
              <a:rPr lang="iw" sz="1500"/>
              <a:t>ייחודיות- שילוב של כלים או אמצעים מתחומים שונים לפתרון בעיה (לרוב שילובים טכנולוגים חדשים יכולים לספק מענה ופתרון חדשני לבעיות שונות).</a:t>
            </a:r>
            <a:endParaRPr sz="1500"/>
          </a:p>
          <a:p>
            <a:pPr marL="457200" lvl="0" indent="-323850" algn="r" rtl="1">
              <a:lnSpc>
                <a:spcPct val="150000"/>
              </a:lnSpc>
              <a:spcBef>
                <a:spcPts val="0"/>
              </a:spcBef>
              <a:spcAft>
                <a:spcPts val="0"/>
              </a:spcAft>
              <a:buSzPts val="1500"/>
              <a:buChar char="●"/>
            </a:pPr>
            <a:r>
              <a:rPr lang="iw" sz="1500"/>
              <a:t>דוגמאות מהסרטון - המצאת תרופת הקופקסון, המצאת מעבד הליבה הכפולה, המצאת מצלמת הגלולה pillcam.</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Effect transition="in" filter="fade">
                                      <p:cBhvr>
                                        <p:cTn id="7" dur="1000"/>
                                        <p:tgtEl>
                                          <p:spTgt spid="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xEl>
                                              <p:pRg st="1" end="1"/>
                                            </p:txEl>
                                          </p:spTgt>
                                        </p:tgtEl>
                                        <p:attrNameLst>
                                          <p:attrName>style.visibility</p:attrName>
                                        </p:attrNameLst>
                                      </p:cBhvr>
                                      <p:to>
                                        <p:strVal val="visible"/>
                                      </p:to>
                                    </p:set>
                                    <p:animEffect transition="in" filter="fade">
                                      <p:cBhvr>
                                        <p:cTn id="12" dur="1000"/>
                                        <p:tgtEl>
                                          <p:spTgt spid="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
                                            <p:txEl>
                                              <p:pRg st="2" end="2"/>
                                            </p:txEl>
                                          </p:spTgt>
                                        </p:tgtEl>
                                        <p:attrNameLst>
                                          <p:attrName>style.visibility</p:attrName>
                                        </p:attrNameLst>
                                      </p:cBhvr>
                                      <p:to>
                                        <p:strVal val="visible"/>
                                      </p:to>
                                    </p:set>
                                    <p:animEffect transition="in" filter="fade">
                                      <p:cBhvr>
                                        <p:cTn id="17" dur="1000"/>
                                        <p:tgtEl>
                                          <p:spTgt spid="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
                                            <p:txEl>
                                              <p:pRg st="3" end="3"/>
                                            </p:txEl>
                                          </p:spTgt>
                                        </p:tgtEl>
                                        <p:attrNameLst>
                                          <p:attrName>style.visibility</p:attrName>
                                        </p:attrNameLst>
                                      </p:cBhvr>
                                      <p:to>
                                        <p:strVal val="visible"/>
                                      </p:to>
                                    </p:set>
                                    <p:animEffect transition="in" filter="fade">
                                      <p:cBhvr>
                                        <p:cTn id="22" dur="1000"/>
                                        <p:tgtEl>
                                          <p:spTgt spid="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
                                            <p:txEl>
                                              <p:pRg st="4" end="4"/>
                                            </p:txEl>
                                          </p:spTgt>
                                        </p:tgtEl>
                                        <p:attrNameLst>
                                          <p:attrName>style.visibility</p:attrName>
                                        </p:attrNameLst>
                                      </p:cBhvr>
                                      <p:to>
                                        <p:strVal val="visible"/>
                                      </p:to>
                                    </p:set>
                                    <p:animEffect transition="in" filter="fade">
                                      <p:cBhvr>
                                        <p:cTn id="27" dur="1000"/>
                                        <p:tgtEl>
                                          <p:spTgt spid="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2819</Words>
  <Application>Microsoft Office PowerPoint</Application>
  <PresentationFormat>On-screen Show (16:9)</PresentationFormat>
  <Paragraphs>225</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Helvetica Neue</vt:lpstr>
      <vt:lpstr>Tropic</vt:lpstr>
      <vt:lpstr>מה קורה באינטרנט?</vt:lpstr>
      <vt:lpstr>מה אתם מכירים באינטרנט</vt:lpstr>
      <vt:lpstr>איך המידע מגיע ?</vt:lpstr>
      <vt:lpstr>אז מזה hmtl ולמה ynet פרסמו את את אשדוד ?  </vt:lpstr>
      <vt:lpstr>HTML מזה לדעתכם ?  </vt:lpstr>
      <vt:lpstr>פתחו את הindex.html  דרך אחד הדפדפנים</vt:lpstr>
      <vt:lpstr>הוסיפו תמונה או כותרת לדף שלכם</vt:lpstr>
      <vt:lpstr>מענה (פתרון) לבעיה. / "כאב אישי"</vt:lpstr>
      <vt:lpstr>חדשנות (לרוב מבוססת טכנולוגיה)  </vt:lpstr>
      <vt:lpstr>גילוי מקרי</vt:lpstr>
      <vt:lpstr>אסטרטגית אוקיינוס כחול ואוקיינוס אדום</vt:lpstr>
      <vt:lpstr>Red ocean Blue ocean strategy</vt:lpstr>
      <vt:lpstr>UBER VS TAXI</vt:lpstr>
      <vt:lpstr>משימת טבלת המיזמים</vt:lpstr>
      <vt:lpstr>משימת טבלת המיזמים</vt:lpstr>
      <vt:lpstr>חלק ב' - סיעור מוחות  </vt:lpstr>
      <vt:lpstr>חלק ב' - סיעור מוחות  </vt:lpstr>
      <vt:lpstr>טכניקות לביצוע סיעור מוחות יצירתי </vt:lpstr>
      <vt:lpstr>טכניקות לביצוע סיעור מוחות יצירתי </vt:lpstr>
      <vt:lpstr>חלק ג - יזמות, רעיונות ומציאת ערך בעולם הנתונים</vt:lpstr>
      <vt:lpstr>kickstarter</vt:lpstr>
      <vt:lpstr>מימון המונים</vt:lpstr>
      <vt:lpstr>kickstarter</vt:lpstr>
      <vt:lpstr>kickstarter</vt:lpstr>
      <vt:lpstr>kickstarter</vt:lpstr>
      <vt:lpstr>kickstarter</vt:lpstr>
      <vt:lpstr>kickstarter</vt:lpstr>
      <vt:lpstr>kickstarter</vt:lpstr>
      <vt:lpstr>סט נתונים 1 </vt:lpstr>
      <vt:lpstr>פתרון- תיעוד כושר של אדם </vt:lpstr>
      <vt:lpstr>חלק ד' - אתיקה ובינה מלאכותית </vt:lpstr>
      <vt:lpstr>איזה שימוש לרעה (ועל ידי מי) ניתן לבצע באמצעות AI?  האם לדעתכם  AI יכולה להיות גזענית?</vt:lpstr>
      <vt:lpstr>PowerPoint Presentation</vt:lpstr>
      <vt:lpstr>האם אתם מוכנים לנסוע במכונית או לטוס במטוס אוטונומי שפועל בעזרת מודלים של בינה מלאכותית שלא מבינים אותם?  </vt:lpstr>
      <vt:lpstr>לסיכום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עולם הבעיה, הערך והפתרון </dc:title>
  <cp:lastModifiedBy>איתי גטהון</cp:lastModifiedBy>
  <cp:revision>13</cp:revision>
  <dcterms:modified xsi:type="dcterms:W3CDTF">2023-06-03T09:06:39Z</dcterms:modified>
</cp:coreProperties>
</file>